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Nanum Gothic"/>
      <p:regular r:id="rId55"/>
      <p:bold r:id="rId56"/>
    </p:embeddedFont>
    <p:embeddedFont>
      <p:font typeface="NanumGothic ExtraBold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87E171-9E82-4CC7-84C7-EF1E28FC57A0}">
  <a:tblStyle styleId="{4687E171-9E82-4CC7-84C7-EF1E28FC57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6A993D5-4DA5-46DA-A0F1-7E745FED1486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NanumGothic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NanumGothicExtraBold-bold.fntdata"/><Relationship Id="rId12" Type="http://schemas.openxmlformats.org/officeDocument/2006/relationships/slide" Target="slides/slide6.xml"/><Relationship Id="rId56" Type="http://schemas.openxmlformats.org/officeDocument/2006/relationships/font" Target="fonts/NanumGothic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1dae08b58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g161dae08b58_3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61dae08b58_3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161dae08b58_3_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61dae08b58_3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161dae08b58_3_4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1dae08b58_3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161dae08b58_3_5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61d758f86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161d758f866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61d758f8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161d758f86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61d758f86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g161d758f866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1dae08b58_3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161dae08b58_3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61dae08b58_3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g161dae08b58_3_6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61dae08b58_3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161dae08b58_3_6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1dae08b58_3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161dae08b58_3_6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1dae08b58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g161dae08b58_3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ba42c08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g15ba42c08d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61dae08b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161dae08b5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1dae08b5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161dae08b58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61dae08b58_3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1" name="Google Shape;481;g161dae08b58_3_7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61dae08b58_3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g161dae08b58_3_8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61dae08b58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161dae08b58_3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61dae08b58_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161dae08b58_3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61dae08b58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g161dae08b58_3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6b4fd061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6" name="Google Shape;596;g16b4fd0613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6b4fd0613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0" name="Google Shape;610;g16b4fd06139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1dae08b58_3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g161dae08b58_3_5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6b4fd0613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4" name="Google Shape;624;g16b4fd06139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6b4fd0613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8" name="Google Shape;638;g16b4fd06139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6b4fd0613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4" name="Google Shape;654;g16b4fd06139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6b4fd0613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8" name="Google Shape;668;g16b4fd06139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6b4fd0613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g16b4fd06139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6b4fd0613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6" name="Google Shape;696;g16b4fd06139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6b4fd0613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1" name="Google Shape;711;g16b4fd06139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7014f47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4" name="Google Shape;724;g17014f47b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7014f47b6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5" name="Google Shape;745;g17014f47b6b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61dae08b58_3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4" name="Google Shape;764;g161dae08b58_3_6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1dae08b58_3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161dae08b58_3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6283a238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8" name="Google Shape;778;g16283a238a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6283a238a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3" name="Google Shape;793;g16283a238a6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61dae08b58_3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1" name="Google Shape;821;g161dae08b58_3_7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61dae08b58_3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2" name="Google Shape;832;g161dae08b58_3_6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61dae08b58_3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6" name="Google Shape;856;g161dae08b58_3_7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61dae08b58_3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7" name="Google Shape;867;g161dae08b58_3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61dae08b58_3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8" name="Google Shape;878;g161dae08b58_3_7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61dae08b58_3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9" name="Google Shape;889;g161dae08b58_3_7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61dae08b58_3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0" name="Google Shape;900;g161dae08b58_3_7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1dae08b58_3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161dae08b58_3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1dae08b58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161dae08b58_3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1dae08b58_3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161dae08b58_3_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1dae08b58_3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161dae08b58_3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61dae08b58_3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161dae08b58_3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Relationship Id="rId7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41.png"/><Relationship Id="rId5" Type="http://schemas.openxmlformats.org/officeDocument/2006/relationships/image" Target="../media/image9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4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89" name="Google Shape;89;p14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5">
            <a:alphaModFix amt="8000"/>
          </a:blip>
          <a:srcRect b="0" l="0" r="0" t="0"/>
          <a:stretch/>
        </p:blipFill>
        <p:spPr>
          <a:xfrm rot="5400000">
            <a:off x="-810123" y="905916"/>
            <a:ext cx="5035632" cy="330108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type="ctrTitle"/>
          </p:nvPr>
        </p:nvSpPr>
        <p:spPr>
          <a:xfrm>
            <a:off x="3914775" y="937200"/>
            <a:ext cx="46497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No-Reference Face Image Quality Assessment</a:t>
            </a:r>
            <a:endParaRPr sz="44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1706600" y="3054325"/>
            <a:ext cx="68580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6"/>
              <a:buNone/>
            </a:pPr>
            <a:r>
              <a:rPr b="1" lang="ko" sz="3272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이어드림 24조(3p) </a:t>
            </a:r>
            <a:r>
              <a:rPr b="1" lang="ko" sz="23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23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0588"/>
              <a:buNone/>
            </a:pPr>
            <a:r>
              <a:t/>
            </a:r>
            <a:endParaRPr b="1" sz="17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0588"/>
              <a:buNone/>
            </a:pPr>
            <a:r>
              <a:rPr b="1" lang="ko" sz="17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노치현, 마준호, 임건희</a:t>
            </a:r>
            <a:endParaRPr b="1" sz="17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0588"/>
              <a:buNone/>
            </a:pPr>
            <a:r>
              <a:rPr b="1" lang="ko" sz="17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발표자 : 임건희</a:t>
            </a:r>
            <a:endParaRPr b="1" sz="1700">
              <a:solidFill>
                <a:srgbClr val="428DB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988999" y="1902169"/>
            <a:ext cx="1709100" cy="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3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251" name="Google Shape;251;p23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23"/>
          <p:cNvSpPr txBox="1"/>
          <p:nvPr>
            <p:ph idx="12" type="sldNum"/>
          </p:nvPr>
        </p:nvSpPr>
        <p:spPr>
          <a:xfrm>
            <a:off x="65341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5" name="Google Shape;255;p23"/>
          <p:cNvSpPr txBox="1"/>
          <p:nvPr/>
        </p:nvSpPr>
        <p:spPr>
          <a:xfrm>
            <a:off x="553525" y="1057775"/>
            <a:ext cx="310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Flow - Chart for Test</a:t>
            </a:r>
            <a:endParaRPr sz="20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863325" y="1919225"/>
            <a:ext cx="896400" cy="6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Test Dataset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3084649" y="1919225"/>
            <a:ext cx="896400" cy="6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Face bbox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4217160" y="1919225"/>
            <a:ext cx="896400" cy="6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Selected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NR-IQAs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6482210" y="1919225"/>
            <a:ext cx="970500" cy="6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New NR-IQA Score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0" name="Google Shape;260;p23"/>
          <p:cNvCxnSpPr>
            <a:stCxn id="256" idx="3"/>
          </p:cNvCxnSpPr>
          <p:nvPr/>
        </p:nvCxnSpPr>
        <p:spPr>
          <a:xfrm>
            <a:off x="1759725" y="2232875"/>
            <a:ext cx="19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3"/>
          <p:cNvCxnSpPr>
            <a:stCxn id="257" idx="3"/>
            <a:endCxn id="258" idx="1"/>
          </p:cNvCxnSpPr>
          <p:nvPr/>
        </p:nvCxnSpPr>
        <p:spPr>
          <a:xfrm>
            <a:off x="3981049" y="2232875"/>
            <a:ext cx="2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3"/>
          <p:cNvCxnSpPr>
            <a:stCxn id="258" idx="3"/>
          </p:cNvCxnSpPr>
          <p:nvPr/>
        </p:nvCxnSpPr>
        <p:spPr>
          <a:xfrm>
            <a:off x="5113560" y="2232875"/>
            <a:ext cx="2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3"/>
          <p:cNvCxnSpPr/>
          <p:nvPr/>
        </p:nvCxnSpPr>
        <p:spPr>
          <a:xfrm>
            <a:off x="6269026" y="2232950"/>
            <a:ext cx="20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3"/>
          <p:cNvCxnSpPr>
            <a:endCxn id="257" idx="1"/>
          </p:cNvCxnSpPr>
          <p:nvPr/>
        </p:nvCxnSpPr>
        <p:spPr>
          <a:xfrm>
            <a:off x="2848249" y="2232875"/>
            <a:ext cx="23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3"/>
          <p:cNvSpPr/>
          <p:nvPr/>
        </p:nvSpPr>
        <p:spPr>
          <a:xfrm>
            <a:off x="1951921" y="1919225"/>
            <a:ext cx="896400" cy="62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Face Detector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5393404" y="1919225"/>
            <a:ext cx="896400" cy="62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Regression Model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7" name="Google Shape;267;p23"/>
          <p:cNvCxnSpPr>
            <a:stCxn id="259" idx="2"/>
            <a:endCxn id="268" idx="0"/>
          </p:cNvCxnSpPr>
          <p:nvPr/>
        </p:nvCxnSpPr>
        <p:spPr>
          <a:xfrm>
            <a:off x="6967460" y="2546525"/>
            <a:ext cx="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3"/>
          <p:cNvSpPr/>
          <p:nvPr/>
        </p:nvSpPr>
        <p:spPr>
          <a:xfrm>
            <a:off x="6482210" y="2849877"/>
            <a:ext cx="970500" cy="6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Set Threshold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" name="Google Shape;269;p23"/>
          <p:cNvSpPr txBox="1"/>
          <p:nvPr/>
        </p:nvSpPr>
        <p:spPr>
          <a:xfrm flipH="1">
            <a:off x="6205500" y="3477225"/>
            <a:ext cx="165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If Label exist in test data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4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275" name="Google Shape;275;p24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" name="Google Shape;276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24"/>
          <p:cNvSpPr txBox="1"/>
          <p:nvPr>
            <p:ph idx="12" type="sldNum"/>
          </p:nvPr>
        </p:nvSpPr>
        <p:spPr>
          <a:xfrm>
            <a:off x="65341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9" name="Google Shape;279;p24"/>
          <p:cNvSpPr txBox="1"/>
          <p:nvPr/>
        </p:nvSpPr>
        <p:spPr>
          <a:xfrm>
            <a:off x="553525" y="1057775"/>
            <a:ext cx="310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Flow - Chart with MOS</a:t>
            </a:r>
            <a:endParaRPr sz="20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685775" y="3549132"/>
            <a:ext cx="876900" cy="6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Train Dataset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2891593" y="3549132"/>
            <a:ext cx="876900" cy="6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Face bbox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3999525" y="2348975"/>
            <a:ext cx="876900" cy="6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MOS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5116015" y="2859265"/>
            <a:ext cx="949500" cy="6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DataFrame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3989233" y="3549141"/>
            <a:ext cx="876900" cy="6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NR-IQAs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7374845" y="2859224"/>
            <a:ext cx="949500" cy="6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New NR-IQA Score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6" name="Google Shape;286;p24"/>
          <p:cNvCxnSpPr>
            <a:stCxn id="280" idx="3"/>
            <a:endCxn id="287" idx="1"/>
          </p:cNvCxnSpPr>
          <p:nvPr/>
        </p:nvCxnSpPr>
        <p:spPr>
          <a:xfrm>
            <a:off x="1562675" y="3859782"/>
            <a:ext cx="21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4"/>
          <p:cNvCxnSpPr>
            <a:stCxn id="281" idx="3"/>
            <a:endCxn id="284" idx="1"/>
          </p:cNvCxnSpPr>
          <p:nvPr/>
        </p:nvCxnSpPr>
        <p:spPr>
          <a:xfrm>
            <a:off x="3768493" y="3859782"/>
            <a:ext cx="22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4"/>
          <p:cNvCxnSpPr>
            <a:stCxn id="282" idx="3"/>
            <a:endCxn id="283" idx="1"/>
          </p:cNvCxnSpPr>
          <p:nvPr/>
        </p:nvCxnSpPr>
        <p:spPr>
          <a:xfrm>
            <a:off x="4876425" y="2659625"/>
            <a:ext cx="2397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4"/>
          <p:cNvCxnSpPr>
            <a:stCxn id="284" idx="3"/>
            <a:endCxn id="283" idx="1"/>
          </p:cNvCxnSpPr>
          <p:nvPr/>
        </p:nvCxnSpPr>
        <p:spPr>
          <a:xfrm flipH="1" rot="10800000">
            <a:off x="4866133" y="3169791"/>
            <a:ext cx="249900" cy="6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4"/>
          <p:cNvCxnSpPr/>
          <p:nvPr/>
        </p:nvCxnSpPr>
        <p:spPr>
          <a:xfrm>
            <a:off x="6065431" y="3169809"/>
            <a:ext cx="19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4"/>
          <p:cNvCxnSpPr>
            <a:stCxn id="293" idx="3"/>
            <a:endCxn id="285" idx="1"/>
          </p:cNvCxnSpPr>
          <p:nvPr/>
        </p:nvCxnSpPr>
        <p:spPr>
          <a:xfrm>
            <a:off x="7157127" y="3169915"/>
            <a:ext cx="2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24"/>
          <p:cNvSpPr/>
          <p:nvPr/>
        </p:nvSpPr>
        <p:spPr>
          <a:xfrm>
            <a:off x="1779726" y="3549132"/>
            <a:ext cx="876900" cy="62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Face Detector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94" name="Google Shape;294;p24"/>
          <p:cNvCxnSpPr>
            <a:stCxn id="287" idx="3"/>
            <a:endCxn id="281" idx="1"/>
          </p:cNvCxnSpPr>
          <p:nvPr/>
        </p:nvCxnSpPr>
        <p:spPr>
          <a:xfrm>
            <a:off x="2656626" y="3859782"/>
            <a:ext cx="23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4"/>
          <p:cNvSpPr/>
          <p:nvPr/>
        </p:nvSpPr>
        <p:spPr>
          <a:xfrm>
            <a:off x="6280227" y="2859265"/>
            <a:ext cx="876900" cy="62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Regression Model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4198476" y="2924525"/>
            <a:ext cx="49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Target</a:t>
            </a:r>
            <a:endParaRPr b="1" sz="8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p24"/>
          <p:cNvSpPr txBox="1"/>
          <p:nvPr/>
        </p:nvSpPr>
        <p:spPr>
          <a:xfrm>
            <a:off x="4156050" y="4110450"/>
            <a:ext cx="63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Features</a:t>
            </a:r>
            <a:endParaRPr b="1" sz="9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6784700" y="1869000"/>
            <a:ext cx="949500" cy="6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 Selection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98" name="Google Shape;298;p24"/>
          <p:cNvCxnSpPr>
            <a:stCxn id="297" idx="2"/>
            <a:endCxn id="293" idx="3"/>
          </p:cNvCxnSpPr>
          <p:nvPr/>
        </p:nvCxnSpPr>
        <p:spPr>
          <a:xfrm flipH="1">
            <a:off x="7157150" y="2490300"/>
            <a:ext cx="102300" cy="6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24"/>
          <p:cNvCxnSpPr>
            <a:stCxn id="280" idx="0"/>
            <a:endCxn id="282" idx="1"/>
          </p:cNvCxnSpPr>
          <p:nvPr/>
        </p:nvCxnSpPr>
        <p:spPr>
          <a:xfrm flipH="1" rot="10800000">
            <a:off x="1124225" y="2659632"/>
            <a:ext cx="2875200" cy="8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24"/>
          <p:cNvSpPr txBox="1"/>
          <p:nvPr/>
        </p:nvSpPr>
        <p:spPr>
          <a:xfrm>
            <a:off x="553525" y="1537000"/>
            <a:ext cx="788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Model 완성 후 기업에서 자체적인 Face image dataset with Mos 를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 구축한다면 다음과 같이 활용 가능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/>
        </p:nvSpPr>
        <p:spPr>
          <a:xfrm>
            <a:off x="3330526" y="1620909"/>
            <a:ext cx="5327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진행 상황</a:t>
            </a:r>
            <a:endParaRPr sz="29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306" name="Google Shape;306;p25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307" name="Google Shape;307;p25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11" name="Google Shape;311;p25"/>
          <p:cNvCxnSpPr/>
          <p:nvPr/>
        </p:nvCxnSpPr>
        <p:spPr>
          <a:xfrm>
            <a:off x="3452225" y="17139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25"/>
          <p:cNvPicPr preferRelativeResize="0"/>
          <p:nvPr/>
        </p:nvPicPr>
        <p:blipFill rotWithShape="1">
          <a:blip r:embed="rId5">
            <a:alphaModFix amt="8000"/>
          </a:blip>
          <a:srcRect b="0" l="0" r="0" t="0"/>
          <a:stretch/>
        </p:blipFill>
        <p:spPr>
          <a:xfrm rot="5400000">
            <a:off x="-810123" y="905916"/>
            <a:ext cx="5035632" cy="3301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25"/>
          <p:cNvCxnSpPr/>
          <p:nvPr/>
        </p:nvCxnSpPr>
        <p:spPr>
          <a:xfrm>
            <a:off x="3452225" y="17139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14" name="Google Shape;314;p25"/>
          <p:cNvGraphicFramePr/>
          <p:nvPr/>
        </p:nvGraphicFramePr>
        <p:xfrm>
          <a:off x="3658654" y="22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2877850"/>
              </a:tblGrid>
              <a:tr h="558125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Prepare Face Image Dataset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FR Image Quality Assessment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NR Image Quality Assessment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05C8F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>
            <a:off x="826596" y="2429400"/>
            <a:ext cx="7314600" cy="207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26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321" name="Google Shape;321;p26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5" name="Google Shape;325;p26"/>
          <p:cNvSpPr txBox="1"/>
          <p:nvPr/>
        </p:nvSpPr>
        <p:spPr>
          <a:xfrm>
            <a:off x="754296" y="1392309"/>
            <a:ext cx="5327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Prepare Face Image dataset</a:t>
            </a:r>
            <a:endParaRPr sz="29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26" name="Google Shape;326;p26"/>
          <p:cNvCxnSpPr/>
          <p:nvPr/>
        </p:nvCxnSpPr>
        <p:spPr>
          <a:xfrm>
            <a:off x="861425" y="14853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7" name="Google Shape;327;p26"/>
          <p:cNvPicPr preferRelativeResize="0"/>
          <p:nvPr/>
        </p:nvPicPr>
        <p:blipFill rotWithShape="1">
          <a:blip r:embed="rId5">
            <a:alphaModFix/>
          </a:blip>
          <a:srcRect b="0" l="0" r="49680" t="19717"/>
          <a:stretch/>
        </p:blipFill>
        <p:spPr>
          <a:xfrm>
            <a:off x="1064646" y="2543050"/>
            <a:ext cx="1698585" cy="16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6"/>
          <p:cNvSpPr txBox="1"/>
          <p:nvPr/>
        </p:nvSpPr>
        <p:spPr>
          <a:xfrm>
            <a:off x="1235871" y="1995225"/>
            <a:ext cx="161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FFHQ Dataset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9" name="Google Shape;329;p26"/>
          <p:cNvPicPr preferRelativeResize="0"/>
          <p:nvPr/>
        </p:nvPicPr>
        <p:blipFill rotWithShape="1">
          <a:blip r:embed="rId5">
            <a:alphaModFix/>
          </a:blip>
          <a:srcRect b="6674" l="13922" r="60001" t="41943"/>
          <a:stretch/>
        </p:blipFill>
        <p:spPr>
          <a:xfrm>
            <a:off x="3988020" y="2730846"/>
            <a:ext cx="1052961" cy="122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 txBox="1"/>
          <p:nvPr/>
        </p:nvSpPr>
        <p:spPr>
          <a:xfrm>
            <a:off x="3561969" y="1995225"/>
            <a:ext cx="203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Cropped Face image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1" name="Google Shape;33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1948" y="3036478"/>
            <a:ext cx="645525" cy="61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481" y="3036470"/>
            <a:ext cx="645525" cy="61570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 txBox="1"/>
          <p:nvPr/>
        </p:nvSpPr>
        <p:spPr>
          <a:xfrm>
            <a:off x="1464471" y="4145600"/>
            <a:ext cx="84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X 70000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4092246" y="4145600"/>
            <a:ext cx="84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X 10000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6133811" y="1995236"/>
            <a:ext cx="203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Fine Face image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6117196" y="2921775"/>
            <a:ext cx="18894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Select Fine quality images from Cropped Face image</a:t>
            </a:r>
            <a:endParaRPr sz="1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6567623" y="4145600"/>
            <a:ext cx="7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X 6850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7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343" name="Google Shape;343;p27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4" name="Google Shape;344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7" name="Google Shape;347;p27"/>
          <p:cNvSpPr txBox="1"/>
          <p:nvPr/>
        </p:nvSpPr>
        <p:spPr>
          <a:xfrm>
            <a:off x="754296" y="1392309"/>
            <a:ext cx="5327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 Image Quality Assessment</a:t>
            </a:r>
            <a:endParaRPr sz="29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48" name="Google Shape;348;p27"/>
          <p:cNvCxnSpPr/>
          <p:nvPr/>
        </p:nvCxnSpPr>
        <p:spPr>
          <a:xfrm>
            <a:off x="861425" y="14853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49" name="Google Shape;349;p27"/>
          <p:cNvGraphicFramePr/>
          <p:nvPr/>
        </p:nvGraphicFramePr>
        <p:xfrm>
          <a:off x="1082425" y="202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2509925"/>
              </a:tblGrid>
              <a:tr h="1737325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MSE/RMSE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PSNR/PSNR-B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UQI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SSIM /MS-SSIM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ERGAS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SCC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SAM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VIFP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28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355" name="Google Shape;355;p28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6" name="Google Shape;356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9" name="Google Shape;359;p28"/>
          <p:cNvSpPr txBox="1"/>
          <p:nvPr/>
        </p:nvSpPr>
        <p:spPr>
          <a:xfrm>
            <a:off x="754296" y="1392309"/>
            <a:ext cx="5327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 Image Quality Assessment</a:t>
            </a:r>
            <a:endParaRPr sz="29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60" name="Google Shape;360;p28"/>
          <p:cNvCxnSpPr/>
          <p:nvPr/>
        </p:nvCxnSpPr>
        <p:spPr>
          <a:xfrm>
            <a:off x="861425" y="14853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61" name="Google Shape;361;p28"/>
          <p:cNvGraphicFramePr/>
          <p:nvPr/>
        </p:nvGraphicFramePr>
        <p:xfrm>
          <a:off x="1082425" y="202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2509925"/>
              </a:tblGrid>
              <a:tr h="1737325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MSE/RMSE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PSNR/PSNR-B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UQI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SSIM /MS-SSIM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ERGAS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SCC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SAM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VIFP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2" name="Google Shape;3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7975" y="2442600"/>
            <a:ext cx="598350" cy="5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8"/>
          <p:cNvSpPr txBox="1"/>
          <p:nvPr/>
        </p:nvSpPr>
        <p:spPr>
          <a:xfrm>
            <a:off x="4019950" y="1986500"/>
            <a:ext cx="33048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FR score / KADID-10k MOS 성능 확인</a:t>
            </a:r>
            <a:endParaRPr b="1" sz="13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Blur 처리된 이미지만으로 진행</a:t>
            </a:r>
            <a:r>
              <a:rPr b="1" lang="ko" sz="13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3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3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scatter plot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correlation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-------------------------------------------------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ROCC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LCC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9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369" name="Google Shape;369;p29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0" name="Google Shape;37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3" name="Google Shape;373;p29"/>
          <p:cNvSpPr txBox="1"/>
          <p:nvPr/>
        </p:nvSpPr>
        <p:spPr>
          <a:xfrm>
            <a:off x="553525" y="9815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</a:t>
            </a: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 Metric Scatter plot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74" name="Google Shape;3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1528975"/>
            <a:ext cx="3885023" cy="25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9225" y="1528975"/>
            <a:ext cx="3885024" cy="256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/>
          <p:cNvSpPr txBox="1"/>
          <p:nvPr/>
        </p:nvSpPr>
        <p:spPr>
          <a:xfrm>
            <a:off x="617575" y="4229525"/>
            <a:ext cx="3822300" cy="4155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25 개 distortion 적용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77" name="Google Shape;377;p29"/>
          <p:cNvSpPr txBox="1"/>
          <p:nvPr/>
        </p:nvSpPr>
        <p:spPr>
          <a:xfrm>
            <a:off x="4891100" y="4231650"/>
            <a:ext cx="3822300" cy="4155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 distortion 만 적용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0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383" name="Google Shape;383;p3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" name="Google Shape;38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7" name="Google Shape;387;p30"/>
          <p:cNvSpPr txBox="1"/>
          <p:nvPr/>
        </p:nvSpPr>
        <p:spPr>
          <a:xfrm>
            <a:off x="553525" y="981575"/>
            <a:ext cx="4276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 Metric ROCC / LCC with MOS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388" name="Google Shape;388;p30"/>
          <p:cNvGraphicFramePr/>
          <p:nvPr/>
        </p:nvGraphicFramePr>
        <p:xfrm>
          <a:off x="629725" y="178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1280700"/>
                <a:gridCol w="903250"/>
                <a:gridCol w="895850"/>
              </a:tblGrid>
              <a:tr h="30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Metric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ROCC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LCC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</a:tr>
              <a:tr h="30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MSE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-0.888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-0.707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0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RMSE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-0.888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-0.851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0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PSNR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0.888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0.868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0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UQI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0.857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0.617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0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SSIM1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0.926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0.786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0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SSIM2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0.925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0.784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Google Shape;389;p30"/>
          <p:cNvGraphicFramePr/>
          <p:nvPr/>
        </p:nvGraphicFramePr>
        <p:xfrm>
          <a:off x="3938125" y="178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1280700"/>
                <a:gridCol w="903250"/>
                <a:gridCol w="895850"/>
              </a:tblGrid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Metric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ROCC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LCC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ERGAS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-0.809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-0.707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SCC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0.923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0.938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SAM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-0.842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-0.782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MS-SSIM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0.949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0.712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VIFP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0.929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0.927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PSNRB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0.880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0.784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  <p:sp>
        <p:nvSpPr>
          <p:cNvPr id="390" name="Google Shape;390;p30"/>
          <p:cNvSpPr txBox="1"/>
          <p:nvPr/>
        </p:nvSpPr>
        <p:spPr>
          <a:xfrm>
            <a:off x="553652" y="1346248"/>
            <a:ext cx="330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12개의 FR Metric 을 활용한 ROCC / LCC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5164475" y="2422689"/>
            <a:ext cx="1906200" cy="411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5164475" y="3086633"/>
            <a:ext cx="1906200" cy="411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1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398" name="Google Shape;398;p31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9" name="Google Shape;39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2" name="Google Shape;402;p31"/>
          <p:cNvSpPr txBox="1"/>
          <p:nvPr/>
        </p:nvSpPr>
        <p:spPr>
          <a:xfrm>
            <a:off x="553525" y="981575"/>
            <a:ext cx="4276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Model fitting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403" name="Google Shape;403;p31"/>
          <p:cNvGraphicFramePr/>
          <p:nvPr/>
        </p:nvGraphicFramePr>
        <p:xfrm>
          <a:off x="3938125" y="178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1280700"/>
                <a:gridCol w="903250"/>
                <a:gridCol w="895850"/>
              </a:tblGrid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Metric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ROCC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LCC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ERGAS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-0.809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-0.707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SCC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0.923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0.938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SAM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-0.842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-0.782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MS-SSIM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0.949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0.712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VIFP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0.929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0.927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PSNRB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0.880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0.784</a:t>
                      </a:r>
                      <a:endParaRPr b="1" sz="1000">
                        <a:solidFill>
                          <a:srgbClr val="1E1E1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31"/>
          <p:cNvSpPr txBox="1"/>
          <p:nvPr/>
        </p:nvSpPr>
        <p:spPr>
          <a:xfrm>
            <a:off x="553650" y="13462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Train : Val = 3 : 1, default_hyperparameter, no_scaling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5164475" y="2422689"/>
            <a:ext cx="1906200" cy="411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5164475" y="3086633"/>
            <a:ext cx="1906200" cy="411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7" name="Google Shape;407;p31"/>
          <p:cNvGraphicFramePr/>
          <p:nvPr/>
        </p:nvGraphicFramePr>
        <p:xfrm>
          <a:off x="694025" y="178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1298150"/>
                <a:gridCol w="1298150"/>
                <a:gridCol w="1298150"/>
                <a:gridCol w="1298150"/>
                <a:gridCol w="1298150"/>
              </a:tblGrid>
              <a:tr h="32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Train set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Val set</a:t>
                      </a:r>
                      <a:endParaRPr sz="10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 hMerge="1"/>
                <a:tc hMerge="1"/>
              </a:tr>
              <a:tr h="32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Models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MSE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MSE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ROCC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LCC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2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Linear Reg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0.108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0.112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0.952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0.962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2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Lasso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0.397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0.383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0.887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0.868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2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Ridge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0.109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0.112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0.952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0.962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2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XGB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0.037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0.075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0.965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0.975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2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LGBM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0.009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0.076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0.965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0.975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  <p:sp>
        <p:nvSpPr>
          <p:cNvPr id="408" name="Google Shape;408;p31"/>
          <p:cNvSpPr/>
          <p:nvPr/>
        </p:nvSpPr>
        <p:spPr>
          <a:xfrm>
            <a:off x="646625" y="3390500"/>
            <a:ext cx="6599400" cy="7926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2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414" name="Google Shape;414;p32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5" name="Google Shape;415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8" name="Google Shape;418;p32"/>
          <p:cNvSpPr txBox="1"/>
          <p:nvPr/>
        </p:nvSpPr>
        <p:spPr>
          <a:xfrm>
            <a:off x="553525" y="981575"/>
            <a:ext cx="4276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Feature Selection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1221350" y="4671875"/>
            <a:ext cx="164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Correlation heatmap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0" name="Google Shape;42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00" y="2000650"/>
            <a:ext cx="2895384" cy="263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0231" y="2000650"/>
            <a:ext cx="3986720" cy="26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2"/>
          <p:cNvSpPr txBox="1"/>
          <p:nvPr/>
        </p:nvSpPr>
        <p:spPr>
          <a:xfrm>
            <a:off x="4840500" y="4671875"/>
            <a:ext cx="235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Feature_importance in LGBM</a:t>
            </a:r>
            <a:endParaRPr sz="12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3" name="Google Shape;423;p32"/>
          <p:cNvSpPr txBox="1"/>
          <p:nvPr/>
        </p:nvSpPr>
        <p:spPr>
          <a:xfrm>
            <a:off x="553650" y="1346250"/>
            <a:ext cx="67941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▪Correlation heatmap → </a:t>
            </a: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상관계수가 높은 MS-SSIM, SSIM1, SSIM2 중 둘은 제거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▪Feature Importance → RMSE Metric 제거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4" name="Google Shape;424;p32"/>
          <p:cNvSpPr/>
          <p:nvPr/>
        </p:nvSpPr>
        <p:spPr>
          <a:xfrm>
            <a:off x="1465750" y="3787508"/>
            <a:ext cx="447000" cy="21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2"/>
          <p:cNvSpPr/>
          <p:nvPr/>
        </p:nvSpPr>
        <p:spPr>
          <a:xfrm>
            <a:off x="1487575" y="3004250"/>
            <a:ext cx="216900" cy="21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"/>
          <p:cNvSpPr/>
          <p:nvPr/>
        </p:nvSpPr>
        <p:spPr>
          <a:xfrm>
            <a:off x="3909225" y="4320525"/>
            <a:ext cx="1576500" cy="18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800" y="4229348"/>
            <a:ext cx="369300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2"/>
          <p:cNvSpPr txBox="1"/>
          <p:nvPr/>
        </p:nvSpPr>
        <p:spPr>
          <a:xfrm>
            <a:off x="5852775" y="4234800"/>
            <a:ext cx="133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RMSE </a:t>
            </a: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Drop!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5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102" name="Google Shape;102;p15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" name="Google Shape;103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3345096" y="1620909"/>
            <a:ext cx="5327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Contents</a:t>
            </a:r>
            <a:endParaRPr sz="29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07" name="Google Shape;107;p15"/>
          <p:cNvCxnSpPr/>
          <p:nvPr/>
        </p:nvCxnSpPr>
        <p:spPr>
          <a:xfrm>
            <a:off x="3452225" y="17139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08" name="Google Shape;108;p15"/>
          <p:cNvGraphicFramePr/>
          <p:nvPr/>
        </p:nvGraphicFramePr>
        <p:xfrm>
          <a:off x="3292225" y="232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2509925"/>
              </a:tblGrid>
              <a:tr h="1737325">
                <a:tc>
                  <a:txBody>
                    <a:bodyPr/>
                    <a:lstStyle/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700"/>
                        <a:buFont typeface="Nanum Gothic"/>
                        <a:buChar char="●"/>
                      </a:pPr>
                      <a:r>
                        <a:rPr b="1" lang="ko" sz="17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기획</a:t>
                      </a:r>
                      <a:endParaRPr b="1" sz="17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700"/>
                        <a:buFont typeface="Nanum Gothic"/>
                        <a:buChar char="●"/>
                      </a:pPr>
                      <a:r>
                        <a:rPr b="1" lang="ko" sz="17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진행 상황</a:t>
                      </a:r>
                      <a:endParaRPr b="1" sz="17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700"/>
                        <a:buFont typeface="Nanum Gothic"/>
                        <a:buChar char="●"/>
                      </a:pPr>
                      <a:r>
                        <a:rPr b="1" lang="ko" sz="17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어려웠던 점</a:t>
                      </a:r>
                      <a:endParaRPr b="1" sz="17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700"/>
                        <a:buFont typeface="Nanum Gothic"/>
                        <a:buChar char="●"/>
                      </a:pPr>
                      <a:r>
                        <a:rPr b="1" lang="ko" sz="17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앞으로의 계획</a:t>
                      </a:r>
                      <a:endParaRPr b="1" sz="17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9" name="Google Shape;109;p15"/>
          <p:cNvPicPr preferRelativeResize="0"/>
          <p:nvPr/>
        </p:nvPicPr>
        <p:blipFill rotWithShape="1">
          <a:blip r:embed="rId5">
            <a:alphaModFix amt="8000"/>
          </a:blip>
          <a:srcRect b="0" l="0" r="0" t="0"/>
          <a:stretch/>
        </p:blipFill>
        <p:spPr>
          <a:xfrm rot="5400000">
            <a:off x="-810123" y="905916"/>
            <a:ext cx="5035632" cy="330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3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434" name="Google Shape;434;p33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5" name="Google Shape;43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7" name="Google Shape;437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8" name="Google Shape;438;p33"/>
          <p:cNvSpPr txBox="1"/>
          <p:nvPr/>
        </p:nvSpPr>
        <p:spPr>
          <a:xfrm>
            <a:off x="754296" y="1620909"/>
            <a:ext cx="5327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NR Image Quality Assessment</a:t>
            </a:r>
            <a:endParaRPr sz="29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39" name="Google Shape;439;p33"/>
          <p:cNvCxnSpPr/>
          <p:nvPr/>
        </p:nvCxnSpPr>
        <p:spPr>
          <a:xfrm>
            <a:off x="861425" y="17139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440" name="Google Shape;440;p33"/>
          <p:cNvGraphicFramePr/>
          <p:nvPr/>
        </p:nvGraphicFramePr>
        <p:xfrm>
          <a:off x="1082425" y="22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2509925"/>
              </a:tblGrid>
              <a:tr h="1737325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IL-NIQE/ NIQE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CNN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BRISQUE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CPBD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WaDIQaM / DIQaM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DIIVINE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FRIQUEE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BLIINDS-II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4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446" name="Google Shape;446;p34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7" name="Google Shape;447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450" name="Google Shape;450;p34"/>
          <p:cNvGraphicFramePr/>
          <p:nvPr/>
        </p:nvGraphicFramePr>
        <p:xfrm>
          <a:off x="516100" y="14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742200"/>
                <a:gridCol w="3777775"/>
              </a:tblGrid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Metric</a:t>
                      </a:r>
                      <a:endParaRPr sz="9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3E5E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특징</a:t>
                      </a:r>
                      <a:endParaRPr sz="9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3E5EB9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IL-NIQE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First, we enriched the feature set by introducing three new types of quality-aware NSS features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Second, instead of using a single global MVG model to describe the test image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8EBF5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CNN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먼저 a contrast normalization 를 수행하고, 겹치지 않는 패치를 샘플링을 함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BRISQUE</a:t>
                      </a:r>
                      <a:endParaRPr b="1"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BRISQUE - Blind/Referenceless Image Spatial QUality Evaluator. 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계산 복잡성이 매우 낮아 실시간 애플리케이션에 매우 적합. 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3333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CPBD</a:t>
                      </a:r>
                      <a:endParaRPr b="1" sz="800">
                        <a:solidFill>
                          <a:srgbClr val="33333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This work presents a perceptual-based no-reference objective image sharpness metric 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8EBF5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NIQE</a:t>
                      </a:r>
                      <a:endParaRPr b="1" sz="8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NIQE - Natural Image Quality Evaluator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자연이미지에서 관찰되는 통계적인 정형화로부터 측정가능한 편차만 사용</a:t>
                      </a:r>
                      <a:endParaRPr sz="8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3333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WaDIQaM</a:t>
                      </a:r>
                      <a:endParaRPr b="1" sz="800">
                        <a:solidFill>
                          <a:srgbClr val="33333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33333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/DIQaM</a:t>
                      </a:r>
                      <a:endParaRPr b="1" sz="800">
                        <a:solidFill>
                          <a:srgbClr val="33333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Weighted Average Deep Image QuAlity Measure for NR IQA (WaDIQaM-NR)</a:t>
                      </a:r>
                      <a:endParaRPr sz="8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Nanum Gothic"/>
                        <a:buChar char="●"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Deep Image QuAlity Measure for NR IQA (DIQaM-NR)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  <p:pic>
        <p:nvPicPr>
          <p:cNvPr id="451" name="Google Shape;45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575" y="2677800"/>
            <a:ext cx="598350" cy="5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4"/>
          <p:cNvSpPr txBox="1"/>
          <p:nvPr/>
        </p:nvSpPr>
        <p:spPr>
          <a:xfrm>
            <a:off x="5630000" y="2030100"/>
            <a:ext cx="33048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NR score / KADID-10k MOS 성능 확인</a:t>
            </a:r>
            <a:endParaRPr b="1" sz="13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Blur 처리된 이미지만으로 진행</a:t>
            </a:r>
            <a:r>
              <a:rPr b="1" lang="ko" sz="13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3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scatter plot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correlation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-------------------------------------------------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ROCC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LCC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5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458" name="Google Shape;458;p35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9" name="Google Shape;459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62" name="Google Shape;46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25" y="2244640"/>
            <a:ext cx="1188326" cy="110188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5"/>
          <p:cNvSpPr txBox="1"/>
          <p:nvPr/>
        </p:nvSpPr>
        <p:spPr>
          <a:xfrm>
            <a:off x="311507" y="1719350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IL NIQE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1731419" y="1720157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5" name="Google Shape;465;p35"/>
          <p:cNvSpPr txBox="1"/>
          <p:nvPr/>
        </p:nvSpPr>
        <p:spPr>
          <a:xfrm>
            <a:off x="2860062" y="1719352"/>
            <a:ext cx="115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BRISQUE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6678639" y="1719350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CPBD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8017779" y="1720169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NIQE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4102870" y="1720169"/>
            <a:ext cx="13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WaDIQaM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553525" y="11339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NR Metric Scatter plot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70" name="Google Shape;47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052" y="2244633"/>
            <a:ext cx="1188327" cy="111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9575" y="2236943"/>
            <a:ext cx="1188327" cy="111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6074" y="2244645"/>
            <a:ext cx="1153470" cy="108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5574" y="2244645"/>
            <a:ext cx="1153470" cy="108627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5"/>
          <p:cNvSpPr txBox="1"/>
          <p:nvPr/>
        </p:nvSpPr>
        <p:spPr>
          <a:xfrm>
            <a:off x="236001" y="3482525"/>
            <a:ext cx="6222000" cy="4155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특징 있음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6509647" y="3484562"/>
            <a:ext cx="2459100" cy="4155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특징 없음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76" name="Google Shape;47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1837" y="2228159"/>
            <a:ext cx="1284472" cy="120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5950" y="2244650"/>
            <a:ext cx="1124061" cy="108627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5"/>
          <p:cNvSpPr txBox="1"/>
          <p:nvPr/>
        </p:nvSpPr>
        <p:spPr>
          <a:xfrm>
            <a:off x="5245870" y="1720169"/>
            <a:ext cx="13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HYPER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36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484" name="Google Shape;484;p36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7" name="Google Shape;487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8" name="Google Shape;488;p36"/>
          <p:cNvSpPr txBox="1"/>
          <p:nvPr/>
        </p:nvSpPr>
        <p:spPr>
          <a:xfrm>
            <a:off x="553525" y="11339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NR Metric Correlation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89" name="Google Shape;4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25" y="2244640"/>
            <a:ext cx="1188326" cy="110188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6"/>
          <p:cNvSpPr txBox="1"/>
          <p:nvPr/>
        </p:nvSpPr>
        <p:spPr>
          <a:xfrm>
            <a:off x="311507" y="1719350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IL NIQE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1" name="Google Shape;491;p36"/>
          <p:cNvSpPr txBox="1"/>
          <p:nvPr/>
        </p:nvSpPr>
        <p:spPr>
          <a:xfrm>
            <a:off x="1731419" y="1720157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2" name="Google Shape;492;p36"/>
          <p:cNvSpPr txBox="1"/>
          <p:nvPr/>
        </p:nvSpPr>
        <p:spPr>
          <a:xfrm>
            <a:off x="2860062" y="1719352"/>
            <a:ext cx="115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BRISQUE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3" name="Google Shape;493;p36"/>
          <p:cNvSpPr txBox="1"/>
          <p:nvPr/>
        </p:nvSpPr>
        <p:spPr>
          <a:xfrm>
            <a:off x="6678639" y="1719350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CPBD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4" name="Google Shape;494;p36"/>
          <p:cNvSpPr txBox="1"/>
          <p:nvPr/>
        </p:nvSpPr>
        <p:spPr>
          <a:xfrm>
            <a:off x="8017779" y="1720169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NIQE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5" name="Google Shape;495;p36"/>
          <p:cNvSpPr txBox="1"/>
          <p:nvPr/>
        </p:nvSpPr>
        <p:spPr>
          <a:xfrm>
            <a:off x="4102870" y="1720169"/>
            <a:ext cx="13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WaDIQaM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96" name="Google Shape;49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052" y="2244633"/>
            <a:ext cx="1188327" cy="111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9575" y="2236943"/>
            <a:ext cx="1188327" cy="111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6074" y="2244645"/>
            <a:ext cx="1153470" cy="108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5574" y="2244645"/>
            <a:ext cx="1153470" cy="108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1837" y="2228159"/>
            <a:ext cx="1284472" cy="120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5950" y="2244650"/>
            <a:ext cx="1124061" cy="108627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6"/>
          <p:cNvSpPr txBox="1"/>
          <p:nvPr/>
        </p:nvSpPr>
        <p:spPr>
          <a:xfrm>
            <a:off x="5245870" y="1720169"/>
            <a:ext cx="13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HYPER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03" name="Google Shape;503;p36"/>
          <p:cNvSpPr txBox="1"/>
          <p:nvPr/>
        </p:nvSpPr>
        <p:spPr>
          <a:xfrm>
            <a:off x="236000" y="3482525"/>
            <a:ext cx="8733000" cy="4155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0.788              0.752               0.780               0.695              0.831            0.766              0.421   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7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509" name="Google Shape;509;p37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0" name="Google Shape;510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2" name="Google Shape;512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13" name="Google Shape;513;p37"/>
          <p:cNvSpPr txBox="1"/>
          <p:nvPr/>
        </p:nvSpPr>
        <p:spPr>
          <a:xfrm>
            <a:off x="553525" y="11339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NR Metric ROCC / LCC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14" name="Google Shape;5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25" y="2244640"/>
            <a:ext cx="1188326" cy="110188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7"/>
          <p:cNvSpPr txBox="1"/>
          <p:nvPr/>
        </p:nvSpPr>
        <p:spPr>
          <a:xfrm>
            <a:off x="311507" y="1719350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IL NIQE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6" name="Google Shape;516;p37"/>
          <p:cNvSpPr txBox="1"/>
          <p:nvPr/>
        </p:nvSpPr>
        <p:spPr>
          <a:xfrm>
            <a:off x="1731419" y="1720157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7" name="Google Shape;517;p37"/>
          <p:cNvSpPr txBox="1"/>
          <p:nvPr/>
        </p:nvSpPr>
        <p:spPr>
          <a:xfrm>
            <a:off x="2860062" y="1719352"/>
            <a:ext cx="115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BRISQUE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8" name="Google Shape;518;p37"/>
          <p:cNvSpPr txBox="1"/>
          <p:nvPr/>
        </p:nvSpPr>
        <p:spPr>
          <a:xfrm>
            <a:off x="6678639" y="1719350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CPBD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19" name="Google Shape;519;p37"/>
          <p:cNvSpPr txBox="1"/>
          <p:nvPr/>
        </p:nvSpPr>
        <p:spPr>
          <a:xfrm>
            <a:off x="8017779" y="1720169"/>
            <a:ext cx="103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NIQE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0" name="Google Shape;520;p37"/>
          <p:cNvSpPr txBox="1"/>
          <p:nvPr/>
        </p:nvSpPr>
        <p:spPr>
          <a:xfrm>
            <a:off x="4102870" y="1720169"/>
            <a:ext cx="13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WaDIQaM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21" name="Google Shape;52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052" y="2244633"/>
            <a:ext cx="1188327" cy="111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9575" y="2236943"/>
            <a:ext cx="1188327" cy="111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6074" y="2244645"/>
            <a:ext cx="1153470" cy="108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5574" y="2244645"/>
            <a:ext cx="1153470" cy="108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1837" y="2228159"/>
            <a:ext cx="1284472" cy="120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5950" y="2244650"/>
            <a:ext cx="1124061" cy="108627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7"/>
          <p:cNvSpPr txBox="1"/>
          <p:nvPr/>
        </p:nvSpPr>
        <p:spPr>
          <a:xfrm>
            <a:off x="5245870" y="1720169"/>
            <a:ext cx="13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HYPER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8" name="Google Shape;528;p37"/>
          <p:cNvSpPr txBox="1"/>
          <p:nvPr/>
        </p:nvSpPr>
        <p:spPr>
          <a:xfrm>
            <a:off x="236000" y="3482525"/>
            <a:ext cx="8733000" cy="4155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</a:t>
            </a:r>
            <a:r>
              <a:rPr lang="ko" sz="1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0.869               0.764               0.795               0.716            0.784              0.790              0.460 </a:t>
            </a:r>
            <a:r>
              <a:rPr lang="ko" sz="1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9" name="Google Shape;529;p37"/>
          <p:cNvSpPr txBox="1"/>
          <p:nvPr/>
        </p:nvSpPr>
        <p:spPr>
          <a:xfrm>
            <a:off x="236000" y="4015925"/>
            <a:ext cx="8733000" cy="4155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</a:t>
            </a:r>
            <a:r>
              <a:rPr lang="ko" sz="1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0.770               0.752               0.780               0.696            0.831              0.766              0.421 </a:t>
            </a:r>
            <a:r>
              <a:rPr lang="ko" sz="1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38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535" name="Google Shape;535;p38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6" name="Google Shape;536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8" name="Google Shape;538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39" name="Google Shape;539;p38"/>
          <p:cNvSpPr txBox="1"/>
          <p:nvPr/>
        </p:nvSpPr>
        <p:spPr>
          <a:xfrm>
            <a:off x="5251602" y="1638725"/>
            <a:ext cx="10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IL NIQE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0" name="Google Shape;540;p38"/>
          <p:cNvSpPr txBox="1"/>
          <p:nvPr/>
        </p:nvSpPr>
        <p:spPr>
          <a:xfrm>
            <a:off x="4205101" y="1638713"/>
            <a:ext cx="10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1" name="Google Shape;541;p38"/>
          <p:cNvSpPr txBox="1"/>
          <p:nvPr/>
        </p:nvSpPr>
        <p:spPr>
          <a:xfrm>
            <a:off x="2834126" y="1638727"/>
            <a:ext cx="116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BRISQUE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2" name="Google Shape;542;p38"/>
          <p:cNvSpPr txBox="1"/>
          <p:nvPr/>
        </p:nvSpPr>
        <p:spPr>
          <a:xfrm>
            <a:off x="529075" y="1638725"/>
            <a:ext cx="10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CPBD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3" name="Google Shape;543;p38"/>
          <p:cNvSpPr txBox="1"/>
          <p:nvPr/>
        </p:nvSpPr>
        <p:spPr>
          <a:xfrm>
            <a:off x="1786625" y="1639575"/>
            <a:ext cx="10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NIQE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4" name="Google Shape;544;p38"/>
          <p:cNvSpPr txBox="1"/>
          <p:nvPr/>
        </p:nvSpPr>
        <p:spPr>
          <a:xfrm>
            <a:off x="6286524" y="1639575"/>
            <a:ext cx="136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WaDIQaM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5" name="Google Shape;545;p38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NR Metric 데이터탐색(</a:t>
            </a: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이상치</a:t>
            </a: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6" name="Google Shape;546;p38"/>
          <p:cNvSpPr/>
          <p:nvPr/>
        </p:nvSpPr>
        <p:spPr>
          <a:xfrm>
            <a:off x="1536025" y="2166431"/>
            <a:ext cx="1165200" cy="222900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8"/>
          <p:cNvSpPr/>
          <p:nvPr/>
        </p:nvSpPr>
        <p:spPr>
          <a:xfrm>
            <a:off x="5156562" y="2159146"/>
            <a:ext cx="1165200" cy="222900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00" y="2196850"/>
            <a:ext cx="8441024" cy="21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8"/>
          <p:cNvSpPr txBox="1"/>
          <p:nvPr/>
        </p:nvSpPr>
        <p:spPr>
          <a:xfrm>
            <a:off x="7505724" y="1639575"/>
            <a:ext cx="136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HYPER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39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555" name="Google Shape;555;p39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Google Shape;55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9" name="Google Shape;559;p39"/>
          <p:cNvSpPr txBox="1"/>
          <p:nvPr/>
        </p:nvSpPr>
        <p:spPr>
          <a:xfrm>
            <a:off x="1760575" y="1638725"/>
            <a:ext cx="10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IL NIQE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60" name="Google Shape;560;p39"/>
          <p:cNvSpPr txBox="1"/>
          <p:nvPr/>
        </p:nvSpPr>
        <p:spPr>
          <a:xfrm>
            <a:off x="545600" y="1639575"/>
            <a:ext cx="10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NIQE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61" name="Google Shape;561;p39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NR Metric 데이터탐색(</a:t>
            </a: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이상치</a:t>
            </a: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)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62" name="Google Shape;562;p39"/>
          <p:cNvPicPr preferRelativeResize="0"/>
          <p:nvPr/>
        </p:nvPicPr>
        <p:blipFill rotWithShape="1">
          <a:blip r:embed="rId5">
            <a:alphaModFix/>
          </a:blip>
          <a:srcRect b="0" l="19308" r="59782" t="0"/>
          <a:stretch/>
        </p:blipFill>
        <p:spPr>
          <a:xfrm>
            <a:off x="206525" y="2197525"/>
            <a:ext cx="1275500" cy="2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9"/>
          <p:cNvSpPr/>
          <p:nvPr/>
        </p:nvSpPr>
        <p:spPr>
          <a:xfrm>
            <a:off x="316825" y="2144575"/>
            <a:ext cx="1165200" cy="24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39"/>
          <p:cNvPicPr preferRelativeResize="0"/>
          <p:nvPr/>
        </p:nvPicPr>
        <p:blipFill rotWithShape="1">
          <a:blip r:embed="rId5">
            <a:alphaModFix/>
          </a:blip>
          <a:srcRect b="0" l="80919" r="0" t="0"/>
          <a:stretch/>
        </p:blipFill>
        <p:spPr>
          <a:xfrm>
            <a:off x="1602850" y="2197525"/>
            <a:ext cx="1164001" cy="2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9"/>
          <p:cNvSpPr/>
          <p:nvPr/>
        </p:nvSpPr>
        <p:spPr>
          <a:xfrm>
            <a:off x="1637550" y="2144575"/>
            <a:ext cx="1165200" cy="24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9"/>
          <p:cNvSpPr txBox="1"/>
          <p:nvPr/>
        </p:nvSpPr>
        <p:spPr>
          <a:xfrm>
            <a:off x="3132175" y="2100425"/>
            <a:ext cx="5224200" cy="253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5건 ILNIQE mean score : 180 , mean mos : 1.3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 5단계 ILNIQE mean score : 103 , mean mos : 1.3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→ 이상치 데이터 모두 정상으로 판단 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→ 5건 모두 blur 레벨 4,5에서 발생 </a:t>
            </a: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(ILNIQE 신뢰가능)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20건 NIQE mean score : 28.8 mean mos : 2.3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 5단계 NIQE mean score : 17.7 , mean mos : 1.3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→ 20건 중 12건이 이미지가 좋으나 NIQE 평가는 나쁨 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→ INQE 신뢰불가능 → </a:t>
            </a:r>
            <a:r>
              <a:rPr lang="ko" sz="1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NR Metric 에서 제외</a:t>
            </a:r>
            <a:endParaRPr sz="10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67" name="Google Shape;567;p39"/>
          <p:cNvSpPr txBox="1"/>
          <p:nvPr/>
        </p:nvSpPr>
        <p:spPr>
          <a:xfrm>
            <a:off x="3211850" y="21774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ILNIQE &gt; 140 5건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68" name="Google Shape;568;p39"/>
          <p:cNvSpPr txBox="1"/>
          <p:nvPr/>
        </p:nvSpPr>
        <p:spPr>
          <a:xfrm>
            <a:off x="3211850" y="33966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NIQE &gt; 25 20건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69" name="Google Shape;56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950" y="2230125"/>
            <a:ext cx="1499252" cy="11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3749" y="3440900"/>
            <a:ext cx="1499275" cy="11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0"/>
          <p:cNvSpPr/>
          <p:nvPr/>
        </p:nvSpPr>
        <p:spPr>
          <a:xfrm>
            <a:off x="6383500" y="1874425"/>
            <a:ext cx="1975800" cy="258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0"/>
          <p:cNvSpPr/>
          <p:nvPr/>
        </p:nvSpPr>
        <p:spPr>
          <a:xfrm>
            <a:off x="407600" y="1874425"/>
            <a:ext cx="2693400" cy="2583600"/>
          </a:xfrm>
          <a:prstGeom prst="ellipse">
            <a:avLst/>
          </a:prstGeom>
          <a:solidFill>
            <a:srgbClr val="305C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40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578" name="Google Shape;578;p4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9" name="Google Shape;579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2" name="Google Shape;582;p40"/>
          <p:cNvSpPr txBox="1"/>
          <p:nvPr/>
        </p:nvSpPr>
        <p:spPr>
          <a:xfrm>
            <a:off x="1394125" y="2256650"/>
            <a:ext cx="10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IL NIQE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3" name="Google Shape;583;p40"/>
          <p:cNvSpPr txBox="1"/>
          <p:nvPr/>
        </p:nvSpPr>
        <p:spPr>
          <a:xfrm>
            <a:off x="745475" y="2391638"/>
            <a:ext cx="10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4" name="Google Shape;584;p40"/>
          <p:cNvSpPr txBox="1"/>
          <p:nvPr/>
        </p:nvSpPr>
        <p:spPr>
          <a:xfrm>
            <a:off x="692524" y="2815027"/>
            <a:ext cx="116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BRISQUE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5" name="Google Shape;585;p40"/>
          <p:cNvSpPr txBox="1"/>
          <p:nvPr/>
        </p:nvSpPr>
        <p:spPr>
          <a:xfrm>
            <a:off x="1606900" y="3178125"/>
            <a:ext cx="10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CPBD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6" name="Google Shape;586;p40"/>
          <p:cNvSpPr txBox="1"/>
          <p:nvPr/>
        </p:nvSpPr>
        <p:spPr>
          <a:xfrm>
            <a:off x="934525" y="3600975"/>
            <a:ext cx="136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WaDIQaM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87" name="Google Shape;587;p40"/>
          <p:cNvSpPr txBox="1"/>
          <p:nvPr/>
        </p:nvSpPr>
        <p:spPr>
          <a:xfrm>
            <a:off x="553525" y="11339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NR Metric Selection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88" name="Google Shape;5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9400" y="278522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0"/>
          <p:cNvSpPr txBox="1"/>
          <p:nvPr/>
        </p:nvSpPr>
        <p:spPr>
          <a:xfrm>
            <a:off x="3352459" y="2776075"/>
            <a:ext cx="28323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</a:t>
            </a:r>
            <a:endParaRPr sz="18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Standardization</a:t>
            </a:r>
            <a:endParaRPr sz="18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 : NR score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target : FR score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0" name="Google Shape;59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800" y="278522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0"/>
          <p:cNvSpPr txBox="1"/>
          <p:nvPr/>
        </p:nvSpPr>
        <p:spPr>
          <a:xfrm>
            <a:off x="6432325" y="11339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Model fitting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2" name="Google Shape;592;p40"/>
          <p:cNvSpPr txBox="1"/>
          <p:nvPr/>
        </p:nvSpPr>
        <p:spPr>
          <a:xfrm>
            <a:off x="6559700" y="2571275"/>
            <a:ext cx="2832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Random forest</a:t>
            </a:r>
            <a:endParaRPr sz="18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Xgboost</a:t>
            </a:r>
            <a:endParaRPr sz="18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Light GBM</a:t>
            </a:r>
            <a:endParaRPr sz="18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3" name="Google Shape;593;p40"/>
          <p:cNvSpPr txBox="1"/>
          <p:nvPr/>
        </p:nvSpPr>
        <p:spPr>
          <a:xfrm>
            <a:off x="1683124" y="2662627"/>
            <a:ext cx="116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HYPER</a:t>
            </a:r>
            <a:endParaRPr sz="2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41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599" name="Google Shape;599;p41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0" name="Google Shape;600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3" name="Google Shape;603;p41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to choose </a:t>
            </a: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NR Metric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04" name="Google Shape;604;p41"/>
          <p:cNvSpPr txBox="1"/>
          <p:nvPr/>
        </p:nvSpPr>
        <p:spPr>
          <a:xfrm>
            <a:off x="617575" y="1948025"/>
            <a:ext cx="7848000" cy="27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추세확인 방법 : 정해진 패턴을 벗어난 해당 파일 추출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</a:t>
            </a: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예)  HYPER 의 경우, blur 강도가 강할수록 점수가 낮게 나옴</a:t>
            </a:r>
            <a:endParaRPr sz="9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      90 → 80 → 70 → 60 → 50 : 정상</a:t>
            </a:r>
            <a:endParaRPr sz="9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      90 → 80 → 85 → 88 → 60 : 85 와 88 에서 이상치 검출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Gaussians blur 이상치 검색 결과 (1~5위)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HYPER                 202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CPBD                   2349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NIQE                    2384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CNNIQA              2384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WaDIQaM_TID   2387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05" name="Google Shape;605;p41"/>
          <p:cNvSpPr txBox="1"/>
          <p:nvPr/>
        </p:nvSpPr>
        <p:spPr>
          <a:xfrm>
            <a:off x="697250" y="20250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Gaussians blur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06" name="Google Shape;606;p41"/>
          <p:cNvSpPr txBox="1"/>
          <p:nvPr/>
        </p:nvSpPr>
        <p:spPr>
          <a:xfrm>
            <a:off x="553650" y="14986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추세를 따르지 않는 이상치검색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7" name="Google Shape;6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137" y="2025075"/>
            <a:ext cx="2961337" cy="26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42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613" name="Google Shape;613;p42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6" name="Google Shape;616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7" name="Google Shape;617;p42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to choose NR Metric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18" name="Google Shape;618;p42"/>
          <p:cNvSpPr txBox="1"/>
          <p:nvPr/>
        </p:nvSpPr>
        <p:spPr>
          <a:xfrm>
            <a:off x="617575" y="1948025"/>
            <a:ext cx="7848000" cy="27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추세확인 방법 : 정해진 패턴을 벗어난 해당 파일 추출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</a:t>
            </a: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예)  HYPER 의 경우, blur 강도가 강할수록 점수가 낮게 나옴</a:t>
            </a:r>
            <a:endParaRPr sz="9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      90 → 80 → 70 → 60 → 50 : 정상</a:t>
            </a:r>
            <a:endParaRPr sz="9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      90 → 80 → 85 → 88 → 60 : 85 와 88 에서 이상치 검출</a:t>
            </a:r>
            <a:endParaRPr sz="9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Gaussians blur 이상치 검색 결과 (1~5위)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CPBD                   2352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HYPER                 2355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BRISQUE              2378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DIQaM_TID</a:t>
            </a: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    2385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WaDIQaM_LIVE  2403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19" name="Google Shape;619;p42"/>
          <p:cNvSpPr txBox="1"/>
          <p:nvPr/>
        </p:nvSpPr>
        <p:spPr>
          <a:xfrm>
            <a:off x="697250" y="20250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Len</a:t>
            </a: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 blur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0" name="Google Shape;620;p42"/>
          <p:cNvSpPr txBox="1"/>
          <p:nvPr/>
        </p:nvSpPr>
        <p:spPr>
          <a:xfrm>
            <a:off x="553650" y="14986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추세를 따르지 않는 이상치검색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1" name="Google Shape;62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479" y="2025075"/>
            <a:ext cx="2961351" cy="265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3330526" y="1620909"/>
            <a:ext cx="5327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</a:t>
            </a:r>
            <a:endParaRPr sz="29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116" name="Google Shape;116;p16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3345096" y="1620909"/>
            <a:ext cx="5327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>
            <a:off x="3452225" y="17139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 amt="8000"/>
          </a:blip>
          <a:srcRect b="0" l="0" r="0" t="0"/>
          <a:stretch/>
        </p:blipFill>
        <p:spPr>
          <a:xfrm rot="5400000">
            <a:off x="-810123" y="905916"/>
            <a:ext cx="5035632" cy="3301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6"/>
          <p:cNvCxnSpPr/>
          <p:nvPr/>
        </p:nvCxnSpPr>
        <p:spPr>
          <a:xfrm>
            <a:off x="3452225" y="17139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24" name="Google Shape;124;p16"/>
          <p:cNvGraphicFramePr/>
          <p:nvPr/>
        </p:nvGraphicFramePr>
        <p:xfrm>
          <a:off x="3658654" y="22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2877850"/>
              </a:tblGrid>
              <a:tr h="558125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사업모델 및 기획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문제정의 및 목표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Face Image Dataset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Data Pre-Processing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Flow - Chart for Training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Flow - Chart for Test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Flow - Chart with MOS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05C8F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43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627" name="Google Shape;627;p43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8" name="Google Shape;628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0" name="Google Shape;630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31" name="Google Shape;631;p43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to choose NR Metric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2" name="Google Shape;632;p43"/>
          <p:cNvSpPr txBox="1"/>
          <p:nvPr/>
        </p:nvSpPr>
        <p:spPr>
          <a:xfrm>
            <a:off x="617575" y="1948025"/>
            <a:ext cx="7848000" cy="27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추세확인 방법 : 정해진 패턴을 벗어난 해당 파일 추출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</a:t>
            </a: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예)  HYPER 의 경우, blur 강도가 강할수록 점수가 낮게 나옴</a:t>
            </a:r>
            <a:endParaRPr sz="9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      90 → 80 → 70 → 60 → 50 : 정상</a:t>
            </a:r>
            <a:endParaRPr sz="9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	      90 → 80 → 85 → 88 → 60 : 85 와 88 에서 이상치 검출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Gaussians blur 이상치 검색 결과 (1~5위)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CPBD</a:t>
            </a: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               2352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BRISQUE              2378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WaDIQaM_LIVE  2389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WaDIQaM_TID    2391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DIQaM_LIVE        </a:t>
            </a: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2398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3" name="Google Shape;633;p43"/>
          <p:cNvSpPr txBox="1"/>
          <p:nvPr/>
        </p:nvSpPr>
        <p:spPr>
          <a:xfrm>
            <a:off x="697250" y="20250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Motion </a:t>
            </a: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4" name="Google Shape;634;p43"/>
          <p:cNvSpPr txBox="1"/>
          <p:nvPr/>
        </p:nvSpPr>
        <p:spPr>
          <a:xfrm>
            <a:off x="553650" y="14986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추세를 따르지 않는 이상치검색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5" name="Google Shape;63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660" y="2025075"/>
            <a:ext cx="2961351" cy="265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44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641" name="Google Shape;641;p44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2" name="Google Shape;64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4" name="Google Shape;644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5" name="Google Shape;645;p44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to choose NR Metric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6" name="Google Shape;646;p44"/>
          <p:cNvSpPr txBox="1"/>
          <p:nvPr/>
        </p:nvSpPr>
        <p:spPr>
          <a:xfrm>
            <a:off x="697250" y="20250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Rugplot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7" name="Google Shape;647;p44"/>
          <p:cNvSpPr txBox="1"/>
          <p:nvPr/>
        </p:nvSpPr>
        <p:spPr>
          <a:xfrm>
            <a:off x="553650" y="14986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추세를 따르지 않는 이상치검색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8" name="Google Shape;64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447" y="2551500"/>
            <a:ext cx="2724325" cy="18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775" y="2551500"/>
            <a:ext cx="2724325" cy="186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0325" y="2551501"/>
            <a:ext cx="2710335" cy="18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4"/>
          <p:cNvSpPr txBox="1"/>
          <p:nvPr/>
        </p:nvSpPr>
        <p:spPr>
          <a:xfrm>
            <a:off x="2360425" y="2162904"/>
            <a:ext cx="42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9가지 Metric에서 모두 발견된 공통 이상치 </a:t>
            </a:r>
            <a:endParaRPr b="1" sz="9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/>
          <p:nvPr/>
        </p:nvSpPr>
        <p:spPr>
          <a:xfrm>
            <a:off x="617575" y="1948025"/>
            <a:ext cx="7848000" cy="306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9가지 Metric에서 모두 발견된 공통 이상치</a:t>
            </a: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    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                - Gaussian blur images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2 : 4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3 : 0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4 : 0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5 : 6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657" name="Google Shape;657;p45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658" name="Google Shape;658;p45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9" name="Google Shape;659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1" name="Google Shape;661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2" name="Google Shape;662;p45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to choose NR Metric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63" name="Google Shape;663;p45"/>
          <p:cNvSpPr txBox="1"/>
          <p:nvPr/>
        </p:nvSpPr>
        <p:spPr>
          <a:xfrm>
            <a:off x="697250" y="20250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Review Photos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64" name="Google Shape;664;p45"/>
          <p:cNvSpPr txBox="1"/>
          <p:nvPr/>
        </p:nvSpPr>
        <p:spPr>
          <a:xfrm>
            <a:off x="553650" y="14986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추세를 따르지 않는 이상치검색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5" name="Google Shape;66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9275" y="2025075"/>
            <a:ext cx="3308070" cy="29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6"/>
          <p:cNvSpPr txBox="1"/>
          <p:nvPr/>
        </p:nvSpPr>
        <p:spPr>
          <a:xfrm>
            <a:off x="617575" y="1948025"/>
            <a:ext cx="7848000" cy="306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9가지 Metric에서 모두 발견된 공통 이상치</a:t>
            </a: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          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                      - </a:t>
            </a: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Lens blur images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2 : 40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3 : 33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4 : 25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5 : 19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671" name="Google Shape;671;p46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672" name="Google Shape;672;p46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3" name="Google Shape;673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5" name="Google Shape;675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76" name="Google Shape;676;p46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to choose NR Metric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7" name="Google Shape;677;p46"/>
          <p:cNvSpPr txBox="1"/>
          <p:nvPr/>
        </p:nvSpPr>
        <p:spPr>
          <a:xfrm>
            <a:off x="697250" y="20250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Review Photos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8" name="Google Shape;678;p46"/>
          <p:cNvSpPr txBox="1"/>
          <p:nvPr/>
        </p:nvSpPr>
        <p:spPr>
          <a:xfrm>
            <a:off x="553650" y="14986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추세를 따르지 않는 이상치검색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9" name="Google Shape;67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7105" y="1948025"/>
            <a:ext cx="4561096" cy="30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7"/>
          <p:cNvSpPr txBox="1"/>
          <p:nvPr/>
        </p:nvSpPr>
        <p:spPr>
          <a:xfrm>
            <a:off x="617575" y="1948025"/>
            <a:ext cx="7848000" cy="306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9가지 Metric에서 모두 발견된 공통 이상치</a:t>
            </a: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      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                  -  Motion blur images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2 : 30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3 : 15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4 : 19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blur_lv 5 : 13 건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685" name="Google Shape;685;p47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686" name="Google Shape;686;p47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7" name="Google Shape;687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9" name="Google Shape;689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90" name="Google Shape;690;p47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to choose NR Metric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1" name="Google Shape;691;p47"/>
          <p:cNvSpPr txBox="1"/>
          <p:nvPr/>
        </p:nvSpPr>
        <p:spPr>
          <a:xfrm>
            <a:off x="697250" y="20250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Review Photos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2" name="Google Shape;692;p47"/>
          <p:cNvSpPr txBox="1"/>
          <p:nvPr/>
        </p:nvSpPr>
        <p:spPr>
          <a:xfrm>
            <a:off x="553650" y="14986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추세를 따르지 않는 이상치검색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3" name="Google Shape;6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225" y="1948025"/>
            <a:ext cx="3291094" cy="30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8"/>
          <p:cNvSpPr txBox="1"/>
          <p:nvPr/>
        </p:nvSpPr>
        <p:spPr>
          <a:xfrm>
            <a:off x="617575" y="1948025"/>
            <a:ext cx="7848000" cy="288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9가지 Metric에서 모두 발견된 공통 이상치</a:t>
            </a:r>
            <a:endParaRPr sz="9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                       - summary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대부분 얼굴방향이 정면 → 이상치의 원인이 얼굴방향은 아님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공통 이상치 blur_lv 을 보면,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lv2 에서 가장 많이 발생 (총 74건) 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lv5 에서 가장 최소 발생 (총 38건)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       </a:t>
            </a:r>
            <a:r>
              <a:rPr lang="ko" sz="11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 강도가 강할수록 정확하게 판별하고 있음 </a:t>
            </a:r>
            <a:r>
              <a:rPr lang="ko" sz="10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699" name="Google Shape;699;p48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700" name="Google Shape;700;p48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1" name="Google Shape;701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3" name="Google Shape;703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04" name="Google Shape;704;p48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to choose NR Metric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5" name="Google Shape;705;p48"/>
          <p:cNvSpPr txBox="1"/>
          <p:nvPr/>
        </p:nvSpPr>
        <p:spPr>
          <a:xfrm>
            <a:off x="697250" y="20250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Review Photos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6" name="Google Shape;706;p48"/>
          <p:cNvSpPr txBox="1"/>
          <p:nvPr/>
        </p:nvSpPr>
        <p:spPr>
          <a:xfrm>
            <a:off x="553650" y="14986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추세를 따르지 않는 이상치검색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7" name="Google Shape;70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525" y="2142038"/>
            <a:ext cx="2855374" cy="265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790" y="3903223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49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714" name="Google Shape;714;p49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5" name="Google Shape;715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7" name="Google Shape;717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18" name="Google Shape;718;p49"/>
          <p:cNvSpPr txBox="1"/>
          <p:nvPr/>
        </p:nvSpPr>
        <p:spPr>
          <a:xfrm>
            <a:off x="553525" y="8291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to choose NR Metric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19" name="Google Shape;719;p49"/>
          <p:cNvSpPr txBox="1"/>
          <p:nvPr/>
        </p:nvSpPr>
        <p:spPr>
          <a:xfrm>
            <a:off x="617575" y="1643225"/>
            <a:ext cx="7848000" cy="30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blur_gau 에서는 압도적으로 HYPER 가 좋음 (motion에서는 HYPER가 순위안에 못들어감) 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- gau-1등 lens-2등 motion-9등 최하위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CPBD가 3가지 blur에서 모두 상위권을 차지함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blur_motion 에서는 BRISQUE, WaDIQaM 계열이 좋음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 외 대부분 비슷한 경향을 보임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gau를 위해 HYPER는 꼭 들어가고 HYPER를 보완하기 위해 CPBD, BRISQUE, WaDIQaM 을 합성하면 어떨까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20" name="Google Shape;720;p49"/>
          <p:cNvSpPr txBox="1"/>
          <p:nvPr/>
        </p:nvSpPr>
        <p:spPr>
          <a:xfrm>
            <a:off x="697250" y="17202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유추한 결과 정리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21" name="Google Shape;721;p49"/>
          <p:cNvSpPr txBox="1"/>
          <p:nvPr/>
        </p:nvSpPr>
        <p:spPr>
          <a:xfrm>
            <a:off x="553650" y="11938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추세를 따르지 않는 이상치검색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50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727" name="Google Shape;727;p5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8" name="Google Shape;728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0" name="Google Shape;730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1" name="Google Shape;731;p50"/>
          <p:cNvSpPr txBox="1"/>
          <p:nvPr/>
        </p:nvSpPr>
        <p:spPr>
          <a:xfrm>
            <a:off x="553525" y="8291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 to choose NR Metric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2" name="Google Shape;732;p50"/>
          <p:cNvSpPr txBox="1"/>
          <p:nvPr/>
        </p:nvSpPr>
        <p:spPr>
          <a:xfrm>
            <a:off x="617575" y="1643225"/>
            <a:ext cx="7848000" cy="264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3" name="Google Shape;733;p50"/>
          <p:cNvSpPr txBox="1"/>
          <p:nvPr/>
        </p:nvSpPr>
        <p:spPr>
          <a:xfrm>
            <a:off x="697250" y="17202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유추한 결과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4" name="Google Shape;734;p50"/>
          <p:cNvSpPr txBox="1"/>
          <p:nvPr/>
        </p:nvSpPr>
        <p:spPr>
          <a:xfrm>
            <a:off x="553650" y="11938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- 3가지 케이스를 토대로 결정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5" name="Google Shape;735;p50"/>
          <p:cNvSpPr txBox="1"/>
          <p:nvPr/>
        </p:nvSpPr>
        <p:spPr>
          <a:xfrm>
            <a:off x="693775" y="2427225"/>
            <a:ext cx="2127300" cy="56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HYPER, CPBD, BRISQUE, WaDIQaM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6" name="Google Shape;736;p50"/>
          <p:cNvSpPr txBox="1"/>
          <p:nvPr/>
        </p:nvSpPr>
        <p:spPr>
          <a:xfrm>
            <a:off x="3516650" y="17202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Feature Importance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37" name="Google Shape;73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575" y="2139750"/>
            <a:ext cx="3229070" cy="21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0"/>
          <p:cNvSpPr txBox="1"/>
          <p:nvPr/>
        </p:nvSpPr>
        <p:spPr>
          <a:xfrm>
            <a:off x="1638725" y="4399475"/>
            <a:ext cx="5217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CPBD, BRISQUE, CNNIQA, HYPER, WaDIQaM_LIVE, 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DIQaM_LIVE, WaDIQaM_TID</a:t>
            </a:r>
            <a:endParaRPr sz="105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9" name="Google Shape;739;p50"/>
          <p:cNvSpPr txBox="1"/>
          <p:nvPr/>
        </p:nvSpPr>
        <p:spPr>
          <a:xfrm>
            <a:off x="6488450" y="1720275"/>
            <a:ext cx="1669500" cy="3693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실험결과</a:t>
            </a:r>
            <a:endParaRPr sz="12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40" name="Google Shape;7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2675" y="2162388"/>
            <a:ext cx="2341525" cy="2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9000" y="428442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0"/>
          <p:cNvSpPr/>
          <p:nvPr/>
        </p:nvSpPr>
        <p:spPr>
          <a:xfrm>
            <a:off x="7860950" y="2870451"/>
            <a:ext cx="269700" cy="1265400"/>
          </a:xfrm>
          <a:prstGeom prst="rect">
            <a:avLst/>
          </a:prstGeom>
          <a:noFill/>
          <a:ln cap="flat" cmpd="sng" w="19050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51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748" name="Google Shape;748;p51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9" name="Google Shape;749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1" name="Google Shape;751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52" name="Google Shape;752;p51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Model Learning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53" name="Google Shape;753;p51"/>
          <p:cNvSpPr txBox="1"/>
          <p:nvPr/>
        </p:nvSpPr>
        <p:spPr>
          <a:xfrm>
            <a:off x="553650" y="1498650"/>
            <a:ext cx="42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</a:t>
            </a: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LGBM Regressor</a:t>
            </a:r>
            <a:endParaRPr b="1" sz="12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4" name="Google Shape;754;p51"/>
          <p:cNvSpPr/>
          <p:nvPr/>
        </p:nvSpPr>
        <p:spPr>
          <a:xfrm>
            <a:off x="3098516" y="2026775"/>
            <a:ext cx="1975800" cy="258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/>
        </p:nvSpPr>
        <p:spPr>
          <a:xfrm>
            <a:off x="3435500" y="3028475"/>
            <a:ext cx="28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Light GBM</a:t>
            </a:r>
            <a:endParaRPr sz="18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56" name="Google Shape;756;p51"/>
          <p:cNvSpPr/>
          <p:nvPr/>
        </p:nvSpPr>
        <p:spPr>
          <a:xfrm>
            <a:off x="624200" y="2043711"/>
            <a:ext cx="1975800" cy="11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CPBD, BRISQUE, CNNIQA, HYPER, WaDIQaM_LIVE, </a:t>
            </a:r>
            <a:endParaRPr sz="105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DIQaM_LIVE, WaDIQaM_TID</a:t>
            </a:r>
            <a:endParaRPr>
              <a:solidFill>
                <a:srgbClr val="428DB4"/>
              </a:solidFill>
            </a:endParaRPr>
          </a:p>
        </p:txBody>
      </p:sp>
      <p:sp>
        <p:nvSpPr>
          <p:cNvPr id="757" name="Google Shape;757;p51"/>
          <p:cNvSpPr/>
          <p:nvPr/>
        </p:nvSpPr>
        <p:spPr>
          <a:xfrm>
            <a:off x="623525" y="2026786"/>
            <a:ext cx="1975800" cy="27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</a:t>
            </a:r>
            <a:endParaRPr b="1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8" name="Google Shape;758;p51"/>
          <p:cNvSpPr/>
          <p:nvPr/>
        </p:nvSpPr>
        <p:spPr>
          <a:xfrm>
            <a:off x="624200" y="3550825"/>
            <a:ext cx="1975800" cy="10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New FR Score</a:t>
            </a:r>
            <a:endParaRPr>
              <a:solidFill>
                <a:srgbClr val="428DB4"/>
              </a:solidFill>
            </a:endParaRPr>
          </a:p>
        </p:txBody>
      </p:sp>
      <p:sp>
        <p:nvSpPr>
          <p:cNvPr id="759" name="Google Shape;759;p51"/>
          <p:cNvSpPr/>
          <p:nvPr/>
        </p:nvSpPr>
        <p:spPr>
          <a:xfrm>
            <a:off x="623525" y="3533900"/>
            <a:ext cx="1975800" cy="27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Taget</a:t>
            </a:r>
            <a:endParaRPr b="1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0" name="Google Shape;76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575" y="287832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1"/>
          <p:cNvSpPr txBox="1"/>
          <p:nvPr/>
        </p:nvSpPr>
        <p:spPr>
          <a:xfrm>
            <a:off x="6155311" y="2063000"/>
            <a:ext cx="3000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MSE</a:t>
            </a:r>
            <a:endParaRPr sz="18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train : 0.54</a:t>
            </a:r>
            <a:endParaRPr sz="18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val  : 0.65</a:t>
            </a:r>
            <a:endParaRPr sz="18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ROCC/LCC</a:t>
            </a:r>
            <a:endParaRPr sz="18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2"/>
          <p:cNvSpPr txBox="1"/>
          <p:nvPr/>
        </p:nvSpPr>
        <p:spPr>
          <a:xfrm>
            <a:off x="3330526" y="1620909"/>
            <a:ext cx="5327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어려웠던 점</a:t>
            </a:r>
            <a:endParaRPr sz="29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767" name="Google Shape;767;p52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768" name="Google Shape;768;p52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9" name="Google Shape;76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1" name="Google Shape;771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772" name="Google Shape;772;p52"/>
          <p:cNvCxnSpPr/>
          <p:nvPr/>
        </p:nvCxnSpPr>
        <p:spPr>
          <a:xfrm>
            <a:off x="3452225" y="17139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3" name="Google Shape;773;p52"/>
          <p:cNvPicPr preferRelativeResize="0"/>
          <p:nvPr/>
        </p:nvPicPr>
        <p:blipFill rotWithShape="1">
          <a:blip r:embed="rId5">
            <a:alphaModFix amt="8000"/>
          </a:blip>
          <a:srcRect b="0" l="0" r="0" t="0"/>
          <a:stretch/>
        </p:blipFill>
        <p:spPr>
          <a:xfrm rot="5400000">
            <a:off x="-810123" y="905916"/>
            <a:ext cx="5035632" cy="3301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p52"/>
          <p:cNvCxnSpPr/>
          <p:nvPr/>
        </p:nvCxnSpPr>
        <p:spPr>
          <a:xfrm>
            <a:off x="3452225" y="17139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775" name="Google Shape;775;p52"/>
          <p:cNvGraphicFramePr/>
          <p:nvPr/>
        </p:nvGraphicFramePr>
        <p:xfrm>
          <a:off x="3658654" y="22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2877850"/>
              </a:tblGrid>
              <a:tr h="558125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Blur 함수 만들기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Metric 버전 맞추기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Gothic ExtraBold"/>
                        <a:buChar char="●"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Metric 계산시 긴 시간 소요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05C8F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7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130" name="Google Shape;130;p17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553525" y="10577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사업 모델 및 </a:t>
            </a: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787900" y="3646300"/>
            <a:ext cx="3765900" cy="6372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이미지 선별 위한 작업 필요</a:t>
            </a:r>
            <a:endParaRPr sz="16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(이미지 선별 자동화)</a:t>
            </a:r>
            <a:endParaRPr sz="11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00" y="1793650"/>
            <a:ext cx="3483549" cy="159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6">
            <a:alphaModFix/>
          </a:blip>
          <a:srcRect b="0" l="52852" r="0" t="0"/>
          <a:stretch/>
        </p:blipFill>
        <p:spPr>
          <a:xfrm>
            <a:off x="6881405" y="1793650"/>
            <a:ext cx="1541747" cy="155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7"/>
          <p:cNvCxnSpPr/>
          <p:nvPr/>
        </p:nvCxnSpPr>
        <p:spPr>
          <a:xfrm flipH="1">
            <a:off x="6859936" y="1888955"/>
            <a:ext cx="1279800" cy="1364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17"/>
          <p:cNvPicPr preferRelativeResize="0"/>
          <p:nvPr/>
        </p:nvPicPr>
        <p:blipFill rotWithShape="1">
          <a:blip r:embed="rId6">
            <a:alphaModFix/>
          </a:blip>
          <a:srcRect b="0" l="0" r="53912" t="0"/>
          <a:stretch/>
        </p:blipFill>
        <p:spPr>
          <a:xfrm>
            <a:off x="5222753" y="1793650"/>
            <a:ext cx="1507054" cy="15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9625" y="2221350"/>
            <a:ext cx="653950" cy="7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5382300" y="1920505"/>
            <a:ext cx="1220400" cy="130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547800" y="3371925"/>
            <a:ext cx="33048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AI PARK 비즈니스 모델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------------------------------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AI 앵커 ‘제나’ 아바타 제작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500225" y="2963775"/>
            <a:ext cx="189300" cy="582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28D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28DB4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53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781" name="Google Shape;781;p53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2" name="Google Shape;782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4" name="Google Shape;784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85" name="Google Shape;78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50" y="1787725"/>
            <a:ext cx="4148624" cy="12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550" y="3080600"/>
            <a:ext cx="4148625" cy="132920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53"/>
          <p:cNvSpPr txBox="1"/>
          <p:nvPr/>
        </p:nvSpPr>
        <p:spPr>
          <a:xfrm>
            <a:off x="603100" y="4345300"/>
            <a:ext cx="383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https://stackoverflow.com/questions/58417310/matlabs-imgaussfilt-equivalent-in-python</a:t>
            </a:r>
            <a:endParaRPr sz="7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8" name="Google Shape;788;p53"/>
          <p:cNvSpPr/>
          <p:nvPr/>
        </p:nvSpPr>
        <p:spPr>
          <a:xfrm>
            <a:off x="5163075" y="1486400"/>
            <a:ext cx="2803200" cy="883800"/>
          </a:xfrm>
          <a:prstGeom prst="wedgeRoundRectCallout">
            <a:avLst>
              <a:gd fmla="val -54572" name="adj1"/>
              <a:gd fmla="val 73622" name="adj2"/>
              <a:gd fmla="val 0" name="adj3"/>
            </a:avLst>
          </a:prstGeom>
          <a:solidFill>
            <a:srgbClr val="428D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Q :</a:t>
            </a:r>
            <a:endParaRPr b="1"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Matlab의 blur 함수랑 똑같이 파이썬에 구현 가능한가요?</a:t>
            </a:r>
            <a:endParaRPr b="1"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9" name="Google Shape;789;p53"/>
          <p:cNvSpPr/>
          <p:nvPr/>
        </p:nvSpPr>
        <p:spPr>
          <a:xfrm>
            <a:off x="5202800" y="3050650"/>
            <a:ext cx="2586600" cy="813000"/>
          </a:xfrm>
          <a:prstGeom prst="wedgeRoundRectCallout">
            <a:avLst>
              <a:gd fmla="val -54572" name="adj1"/>
              <a:gd fmla="val 73622" name="adj2"/>
              <a:gd fmla="val 0" name="adj3"/>
            </a:avLst>
          </a:prstGeom>
          <a:solidFill>
            <a:srgbClr val="428D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A :</a:t>
            </a:r>
            <a:endParaRPr b="1"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응, 안돼~</a:t>
            </a:r>
            <a:endParaRPr b="1"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대신 비슷하게는 짤 수 있음.</a:t>
            </a:r>
            <a:endParaRPr b="1"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0" name="Google Shape;790;p53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 함수 만들기</a:t>
            </a: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54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796" name="Google Shape;796;p54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7" name="Google Shape;797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9" name="Google Shape;799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800" name="Google Shape;800;p54"/>
          <p:cNvGraphicFramePr/>
          <p:nvPr/>
        </p:nvGraphicFramePr>
        <p:xfrm>
          <a:off x="676025" y="266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689525"/>
                <a:gridCol w="1063800"/>
              </a:tblGrid>
              <a:tr h="3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sigma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RMSE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0.000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0.5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4.351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12.901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22.221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38.204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1" name="Google Shape;801;p54"/>
          <p:cNvGraphicFramePr/>
          <p:nvPr/>
        </p:nvGraphicFramePr>
        <p:xfrm>
          <a:off x="3303988" y="266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689525"/>
                <a:gridCol w="1063800"/>
              </a:tblGrid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sigma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RMSE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0.000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0.5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0.113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0.609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1.875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17.606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2" name="Google Shape;802;p54"/>
          <p:cNvGraphicFramePr/>
          <p:nvPr/>
        </p:nvGraphicFramePr>
        <p:xfrm>
          <a:off x="5931963" y="266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689525"/>
                <a:gridCol w="1063800"/>
              </a:tblGrid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sigma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RMSE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0.003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0.5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0.621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0.713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1.958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17.668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803" name="Google Shape;803;p54"/>
          <p:cNvSpPr/>
          <p:nvPr/>
        </p:nvSpPr>
        <p:spPr>
          <a:xfrm>
            <a:off x="524000" y="1026575"/>
            <a:ext cx="2057400" cy="492600"/>
          </a:xfrm>
          <a:prstGeom prst="roundRect">
            <a:avLst>
              <a:gd fmla="val 16667" name="adj"/>
            </a:avLst>
          </a:prstGeom>
          <a:solidFill>
            <a:srgbClr val="3E5E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imgaussfilt (Matlab)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4" name="Google Shape;80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525" y="1026575"/>
            <a:ext cx="4926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575" y="951714"/>
            <a:ext cx="1181067" cy="78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8642" y="951714"/>
            <a:ext cx="1181067" cy="78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9708" y="956431"/>
            <a:ext cx="1181065" cy="78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40772" y="951700"/>
            <a:ext cx="1181067" cy="78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21840" y="951714"/>
            <a:ext cx="1181060" cy="788819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4"/>
          <p:cNvSpPr txBox="1"/>
          <p:nvPr/>
        </p:nvSpPr>
        <p:spPr>
          <a:xfrm>
            <a:off x="3354373" y="649500"/>
            <a:ext cx="88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sigma = 0.1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1" name="Google Shape;811;p54"/>
          <p:cNvSpPr txBox="1"/>
          <p:nvPr/>
        </p:nvSpPr>
        <p:spPr>
          <a:xfrm>
            <a:off x="5723750" y="649500"/>
            <a:ext cx="103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sigma = 1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2" name="Google Shape;812;p54"/>
          <p:cNvSpPr txBox="1"/>
          <p:nvPr/>
        </p:nvSpPr>
        <p:spPr>
          <a:xfrm>
            <a:off x="4506775" y="649500"/>
            <a:ext cx="88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sigma = 0.5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3" name="Google Shape;813;p54"/>
          <p:cNvSpPr txBox="1"/>
          <p:nvPr/>
        </p:nvSpPr>
        <p:spPr>
          <a:xfrm>
            <a:off x="8085912" y="649500"/>
            <a:ext cx="103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sigma = 5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4" name="Google Shape;814;p54"/>
          <p:cNvSpPr txBox="1"/>
          <p:nvPr/>
        </p:nvSpPr>
        <p:spPr>
          <a:xfrm>
            <a:off x="6904825" y="649500"/>
            <a:ext cx="103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sigma = 2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5" name="Google Shape;815;p54"/>
          <p:cNvSpPr/>
          <p:nvPr/>
        </p:nvSpPr>
        <p:spPr>
          <a:xfrm>
            <a:off x="524000" y="2041850"/>
            <a:ext cx="2057400" cy="492600"/>
          </a:xfrm>
          <a:prstGeom prst="roundRect">
            <a:avLst>
              <a:gd fmla="val 16667" name="adj"/>
            </a:avLst>
          </a:prstGeom>
          <a:solidFill>
            <a:srgbClr val="428D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gaussian_filter (scipy)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6" name="Google Shape;816;p54"/>
          <p:cNvSpPr/>
          <p:nvPr/>
        </p:nvSpPr>
        <p:spPr>
          <a:xfrm>
            <a:off x="5779900" y="2041850"/>
            <a:ext cx="2057400" cy="492600"/>
          </a:xfrm>
          <a:prstGeom prst="roundRect">
            <a:avLst>
              <a:gd fmla="val 16667" name="adj"/>
            </a:avLst>
          </a:prstGeom>
          <a:solidFill>
            <a:srgbClr val="428D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GaussianBlur (PIL)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7" name="Google Shape;817;p54"/>
          <p:cNvSpPr/>
          <p:nvPr/>
        </p:nvSpPr>
        <p:spPr>
          <a:xfrm>
            <a:off x="3151950" y="2041850"/>
            <a:ext cx="2057400" cy="492600"/>
          </a:xfrm>
          <a:prstGeom prst="roundRect">
            <a:avLst>
              <a:gd fmla="val 16667" name="adj"/>
            </a:avLst>
          </a:prstGeom>
          <a:solidFill>
            <a:srgbClr val="428D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GaussianBlur (cv2)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8" name="Google Shape;818;p54"/>
          <p:cNvSpPr txBox="1"/>
          <p:nvPr/>
        </p:nvSpPr>
        <p:spPr>
          <a:xfrm>
            <a:off x="4886875" y="1668150"/>
            <a:ext cx="427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50">
                <a:solidFill>
                  <a:srgbClr val="FF0000"/>
                </a:solidFill>
              </a:rPr>
              <a:t>✓</a:t>
            </a:r>
            <a:endParaRPr b="1" sz="31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55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824" name="Google Shape;824;p55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5" name="Google Shape;825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8" name="Google Shape;828;p55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Blur 함수 만들기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829" name="Google Shape;829;p55"/>
          <p:cNvGraphicFramePr/>
          <p:nvPr/>
        </p:nvGraphicFramePr>
        <p:xfrm>
          <a:off x="622875" y="159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5576400"/>
              </a:tblGrid>
              <a:tr h="783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Motion Blur</a:t>
                      </a:r>
                      <a:endParaRPr b="1" sz="15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Angle 값이 랜덤으로 주어져 함수를 만들더라도 Matlab함수와 동일하게 작동하는지 확인하기 어려움.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Lens Blur</a:t>
                      </a:r>
                      <a:endParaRPr b="1" sz="15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8DB4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b="1" lang="ko" sz="1200">
                          <a:solidFill>
                            <a:srgbClr val="428DB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Matlab에서 제안하는 circular average filter에 대한 정보가 부족.</a:t>
                      </a:r>
                      <a:endParaRPr b="1" sz="1200">
                        <a:solidFill>
                          <a:srgbClr val="428DB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4" name="Google Shape;834;p56"/>
          <p:cNvGraphicFramePr/>
          <p:nvPr/>
        </p:nvGraphicFramePr>
        <p:xfrm>
          <a:off x="3887254" y="179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3452600"/>
              </a:tblGrid>
              <a:tr h="3072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Image Data 검토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Image Data 선별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Face Detection 구현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Blur Distortion Generator 구현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선별된 이미지 Blur 적용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FR Metric 구현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FR Metric 성능 Test ( Kadid10k)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FR Metric 과 Model fitting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새로운 FR Metric 완성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NR Metric 구현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N</a:t>
                      </a: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R Metric 성능 Test ( Kadid10k)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NR Metric 과 New FR 의 Model fitting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Data 시각화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428DB4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Test Dataset 으로 최종 테스트</a:t>
                      </a:r>
                      <a:endParaRPr sz="1200">
                        <a:solidFill>
                          <a:srgbClr val="428DB4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05C8F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5" name="Google Shape;835;p56"/>
          <p:cNvSpPr txBox="1"/>
          <p:nvPr/>
        </p:nvSpPr>
        <p:spPr>
          <a:xfrm>
            <a:off x="5484950" y="1378108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if check_list ==     :</a:t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   print(‘done’)</a:t>
            </a:r>
            <a:endParaRPr sz="12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36" name="Google Shape;836;p56"/>
          <p:cNvSpPr txBox="1"/>
          <p:nvPr/>
        </p:nvSpPr>
        <p:spPr>
          <a:xfrm>
            <a:off x="3330525" y="1163700"/>
            <a:ext cx="210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Check_List</a:t>
            </a:r>
            <a:endParaRPr sz="29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837" name="Google Shape;837;p56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838" name="Google Shape;838;p56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9" name="Google Shape;839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42" name="Google Shape;842;p56"/>
          <p:cNvPicPr preferRelativeResize="0"/>
          <p:nvPr/>
        </p:nvPicPr>
        <p:blipFill rotWithShape="1">
          <a:blip r:embed="rId5">
            <a:alphaModFix amt="8000"/>
          </a:blip>
          <a:srcRect b="0" l="0" r="0" t="0"/>
          <a:stretch/>
        </p:blipFill>
        <p:spPr>
          <a:xfrm rot="5400000">
            <a:off x="-810123" y="905916"/>
            <a:ext cx="5035632" cy="3301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3" name="Google Shape;843;p56"/>
          <p:cNvCxnSpPr/>
          <p:nvPr/>
        </p:nvCxnSpPr>
        <p:spPr>
          <a:xfrm>
            <a:off x="3452225" y="1256775"/>
            <a:ext cx="244800" cy="0"/>
          </a:xfrm>
          <a:prstGeom prst="straightConnector1">
            <a:avLst/>
          </a:prstGeom>
          <a:noFill/>
          <a:ln cap="flat" cmpd="sng" w="38100">
            <a:solidFill>
              <a:srgbClr val="428D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4" name="Google Shape;84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638" y="1922871"/>
            <a:ext cx="119550" cy="11955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5" name="Google Shape;84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638" y="2139596"/>
            <a:ext cx="119550" cy="11955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6" name="Google Shape;84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638" y="2347894"/>
            <a:ext cx="119550" cy="11955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7" name="Google Shape;84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638" y="2554498"/>
            <a:ext cx="119550" cy="11955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8" name="Google Shape;84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638" y="2981770"/>
            <a:ext cx="119550" cy="11955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9" name="Google Shape;84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638" y="3194532"/>
            <a:ext cx="119550" cy="11955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0" name="Google Shape;85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638" y="3396906"/>
            <a:ext cx="119550" cy="11955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1" name="Google Shape;85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638" y="3818595"/>
            <a:ext cx="119550" cy="11955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2" name="Google Shape;85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638" y="4032057"/>
            <a:ext cx="119550" cy="11955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3" name="Google Shape;85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0025" y="1502971"/>
            <a:ext cx="119550" cy="119550"/>
          </a:xfrm>
          <a:prstGeom prst="rect">
            <a:avLst/>
          </a:prstGeom>
          <a:noFill/>
          <a:ln cap="flat" cmpd="sng" w="9525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57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859" name="Google Shape;859;p57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0" name="Google Shape;860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2" name="Google Shape;862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863" name="Google Shape;863;p57"/>
          <p:cNvGraphicFramePr/>
          <p:nvPr/>
        </p:nvGraphicFramePr>
        <p:xfrm>
          <a:off x="722755" y="17242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{A6A993D5-4DA5-46DA-A0F1-7E745FED1486}</a:tableStyleId>
              </a:tblPr>
              <a:tblGrid>
                <a:gridCol w="1423425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</a:tblGrid>
              <a:tr h="3420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팀원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 hMerge="1"/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E5EB9"/>
                    </a:solidFill>
                  </a:tcPr>
                </a:tc>
                <a:tc hMerge="1"/>
                <a:tc hMerge="1"/>
                <a:tc hMerge="1"/>
                <a:tc hMerge="1"/>
              </a:tr>
              <a:tr h="423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노치현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마준호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임건희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10/10</a:t>
                      </a:r>
                      <a:endParaRPr b="1" sz="900" u="none" cap="none" strike="noStrike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10/11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10/12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10/13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10/14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10/17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10/18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10/19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10/20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10/21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4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관련 자료 조사</a:t>
                      </a:r>
                      <a:endParaRPr b="1"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4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FR-IQA 수치 저장</a:t>
                      </a:r>
                      <a:endParaRPr b="1" sz="9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</a:tr>
              <a:tr h="34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NR-IQA수치 저장</a:t>
                      </a:r>
                      <a:endParaRPr b="1" sz="9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4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학습 데이터셋 준비 및 증강</a:t>
                      </a:r>
                      <a:endParaRPr b="1"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</a:tr>
              <a:tr h="34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시각화</a:t>
                      </a:r>
                      <a:endParaRPr b="1"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</a:tr>
              <a:tr h="34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" sz="9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발표 준비 및 결론 도출</a:t>
                      </a:r>
                      <a:endParaRPr b="1"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  <p:sp>
        <p:nvSpPr>
          <p:cNvPr id="864" name="Google Shape;864;p57"/>
          <p:cNvSpPr txBox="1"/>
          <p:nvPr/>
        </p:nvSpPr>
        <p:spPr>
          <a:xfrm>
            <a:off x="553525" y="1133975"/>
            <a:ext cx="438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Time Table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58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114319" y="1717574"/>
            <a:ext cx="8915398" cy="1998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0" name="Google Shape;870;p58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871" name="Google Shape;871;p58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2" name="Google Shape;87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4" name="Google Shape;874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5" name="Google Shape;875;p58"/>
          <p:cNvSpPr txBox="1"/>
          <p:nvPr/>
        </p:nvSpPr>
        <p:spPr>
          <a:xfrm>
            <a:off x="3080100" y="2043725"/>
            <a:ext cx="28323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감사합니다.</a:t>
            </a:r>
            <a:endParaRPr sz="27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Q &amp; A</a:t>
            </a:r>
            <a:endParaRPr sz="27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9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881" name="Google Shape;881;p59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2" name="Google Shape;882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4" name="Google Shape;884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85" name="Google Shape;885;p59"/>
          <p:cNvSpPr txBox="1"/>
          <p:nvPr/>
        </p:nvSpPr>
        <p:spPr>
          <a:xfrm>
            <a:off x="553525" y="11339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참조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6" name="Google Shape;886;p59"/>
          <p:cNvSpPr txBox="1"/>
          <p:nvPr/>
        </p:nvSpPr>
        <p:spPr>
          <a:xfrm>
            <a:off x="1230625" y="1176500"/>
            <a:ext cx="65193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용어 설명</a:t>
            </a:r>
            <a:endParaRPr sz="12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▪이미지 품질 평가(IQA)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블러링, 노이즈, 압축 등의 이미지 왜곡 현상으로 인한 이미지 품질의 손실 또는 열화 정도를 평가하는 과제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▪주관적 품질 평가(Subjective methods)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IQA가 이미지 퀄리티에 대한 인간의 인식을 컴퓨터로 예측한다는 점에서 가장 신뢰성 있는 지표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▪MOS(Mean opinion score) 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주관적 평가 방식 중 가장 보편적으로 쓰이는 지표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▪객관적 품질 평가(Objective methods)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▪Full-reference method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고화질 원본 이미지와 비교하여 품질 평가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▪No-reference method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원본 이미지에 대한 참조 없이 이미지의 품질을 평가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▪OU(Opinion unaware)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라벨이 없고 따라서 학습 과정이 필요 없는 방법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60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892" name="Google Shape;892;p6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3" name="Google Shape;893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5" name="Google Shape;895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96" name="Google Shape;896;p60"/>
          <p:cNvSpPr txBox="1"/>
          <p:nvPr/>
        </p:nvSpPr>
        <p:spPr>
          <a:xfrm>
            <a:off x="553525" y="8291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참조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97" name="Google Shape;897;p60"/>
          <p:cNvSpPr txBox="1"/>
          <p:nvPr/>
        </p:nvSpPr>
        <p:spPr>
          <a:xfrm>
            <a:off x="1230625" y="871700"/>
            <a:ext cx="7492200" cy="4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Distortion 종류</a:t>
            </a:r>
            <a:endParaRPr sz="12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Blurs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# 01 Gaussian blur: filter with a variable Gaussian kernel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# 02 Lens blur: filter with a circular kernel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# 03 Motion blur: ​filter with a line kernel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Color distortions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# 04 Color diffusion:  Gaussian blur the color channels (a and b) in the Lab color-space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# 05 Color shift:  randomly translate the green channel, and blend it into the original image masked by a 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gray level map: the normalized gradient magnitude of the original image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06 Color quantization: convert to indexed image using minimum variance quantization and dithering with 8 to 64 colors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07 Color saturation 1:  multiply the saturation channel in the HSV color-space by a factor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08 Color saturation 2: multiply the color channels in the Lab colorspace by a factor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▪Compression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09 JPEG2000: standard compression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10 JPEG: standard compression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▪Sharpness and contrast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11 High sharpen:  over-sharpen image using unsharp masking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12 Contrast change:  non-linearly change RGB values using a Sigmoid-type adjustment curve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61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903" name="Google Shape;903;p61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4" name="Google Shape;904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6" name="Google Shape;906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07" name="Google Shape;907;p61"/>
          <p:cNvSpPr txBox="1"/>
          <p:nvPr/>
        </p:nvSpPr>
        <p:spPr>
          <a:xfrm>
            <a:off x="553525" y="8291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참조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08" name="Google Shape;908;p61"/>
          <p:cNvSpPr txBox="1"/>
          <p:nvPr/>
        </p:nvSpPr>
        <p:spPr>
          <a:xfrm>
            <a:off x="1230625" y="871700"/>
            <a:ext cx="7390500" cy="4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Distortion 종류</a:t>
            </a:r>
            <a:endParaRPr sz="12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Noise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13 White noise: add Gaussian white noise to the RGB image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14 White noise in color component: add Gaussian white noise to the YCbCr converted image 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                   (both to the luminance ‘Y‘ and the color channels ‘Cb‘ and ‘Cr‘)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15 Impulse noise:  add salt and pepper noise to the RGB image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16 Multiplicative noise: add speckle noise to the RGB image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17 Denoise: add Gaussian white noise to RGB image, and then apply a denoising DnCNN to each channel separately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▪Brightness change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18 Brighten: non-linearly adjust the luminance channel keeping extreme values fixed, and increasing others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19 Darken: similar to brighten, but decrease other values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208 Mean shift:  add constant to all values in image, and truncate to original value range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▪Spatial distortions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21 Jitter: randomly scatter image data by warping each pixel with random small offsets (bicubic interpolation)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22 Non-eccentricity patch:  randomly offset small patches in the image to nearby locations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23 Pixelate: downsize image and upsize it back to the original size using nearest-neighbor interpolation in each case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24  Quantization: quantize image values using N thresholds obtained using Otsus method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  # 25  Color block: insert homogeneous random colored blocks at random locations in the image</a:t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8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149" name="Google Shape;149;p18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Google Shape;150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553525" y="10577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정의 및 목표 </a:t>
            </a:r>
            <a:endParaRPr sz="23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5171450" y="1819775"/>
            <a:ext cx="3305400" cy="220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MOS score 와 </a:t>
            </a:r>
            <a:endParaRPr sz="16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상관성이 높은 NR-IQA를 찾자!</a:t>
            </a:r>
            <a:endParaRPr sz="16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(OU 방법 활용)</a:t>
            </a:r>
            <a:endParaRPr sz="11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252" y="2602350"/>
            <a:ext cx="653950" cy="74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" name="Google Shape;156;p18"/>
          <p:cNvGraphicFramePr/>
          <p:nvPr/>
        </p:nvGraphicFramePr>
        <p:xfrm>
          <a:off x="605100" y="181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{4687E171-9E82-4CC7-84C7-EF1E28FC57A0}</a:tableStyleId>
              </a:tblPr>
              <a:tblGrid>
                <a:gridCol w="1647375"/>
                <a:gridCol w="1079550"/>
                <a:gridCol w="1079575"/>
              </a:tblGrid>
              <a:tr h="320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 품질 평가 방법</a:t>
                      </a:r>
                      <a:endParaRPr sz="10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3E5EB9"/>
                    </a:solidFill>
                  </a:tcPr>
                </a:tc>
                <a:tc hMerge="1"/>
                <a:tc hMerge="1"/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subjective methods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E8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objective methods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E8EBF5"/>
                    </a:solidFill>
                  </a:tcPr>
                </a:tc>
                <a:tc hMerge="1"/>
              </a:tr>
              <a:tr h="4267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DMOS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.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solidFill>
                      <a:srgbClr val="E8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FR-IQA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 hMerge="1"/>
              </a:tr>
              <a:tr h="4267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RR-IQA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 hMerge="1"/>
              </a:tr>
              <a:tr h="42670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NR-IQA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5"/>
                    </a:solidFill>
                  </a:tcPr>
                </a:tc>
                <a:tc hMerge="1"/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OU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OA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162" name="Google Shape;162;p19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553525" y="10577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정의 및 목표 </a:t>
            </a:r>
            <a:endParaRPr sz="20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553525" y="1537000"/>
            <a:ext cx="7887000" cy="29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문제점 1</a:t>
            </a:r>
            <a:endParaRPr sz="15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------------------------------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MOS 값을 제공하는 얼굴 이미지 데이터셋이 없음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1) </a:t>
            </a: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얼굴 이미지에 대해서만 가장 성능 좋은 FR-IQA를 사용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→ 실험결과 단일 Metric 의 사용은 성능이 부족함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    2) 여러 Metric 들을 fusion 하기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→ 넷플릭스의 VMAF 가 벤치마크에서 최상권을 기록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→ Image 에서 비슷한 시도를 한 논문 존재 (</a:t>
            </a: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Multi-Metric Fusion Network for Image Quality Assessment)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문제점 2</a:t>
            </a:r>
            <a:endParaRPr sz="15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------------------------------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▪앞서 만든 FR-IQA score 와 상관성이 높은 NR-IQA를 찾자.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1) 같은 방식으로 OU 방식의 NR_IQA 를 fusion 해서 만들기</a:t>
            </a:r>
            <a:endParaRPr b="1" sz="10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0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173" name="Google Shape;173;p20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" name="Google Shape;17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65341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553525" y="10577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Face Image Dataset</a:t>
            </a:r>
            <a:endParaRPr sz="20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4599925" y="1756725"/>
            <a:ext cx="24756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FFHQ</a:t>
            </a:r>
            <a:endParaRPr sz="15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------------------------------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70,000 장의 고화질 인물 이미지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▪다양한 인종과 연령대 분포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▪bbox label 제공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 rotWithShape="1">
          <a:blip r:embed="rId5">
            <a:alphaModFix/>
          </a:blip>
          <a:srcRect b="0" l="0" r="24179" t="0"/>
          <a:stretch/>
        </p:blipFill>
        <p:spPr>
          <a:xfrm>
            <a:off x="683100" y="1722925"/>
            <a:ext cx="3614100" cy="29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1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185" name="Google Shape;185;p21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" name="Google Shape;186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65341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553525" y="1057775"/>
            <a:ext cx="28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Data Pre-Processing</a:t>
            </a:r>
            <a:endParaRPr sz="20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553525" y="1537000"/>
            <a:ext cx="78870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1. FFHQ 에서 제공하는 bbox 라벨로 안면이미지 crop 후 저장</a:t>
            </a:r>
            <a:endParaRPr sz="15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428DB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2. FR 지표를 생성하기 위해 원본 이미지를 변형한 여러 개의 이미지를 생성</a:t>
            </a:r>
            <a:endParaRPr sz="1500">
              <a:solidFill>
                <a:srgbClr val="428DB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▪각 이미지를 distortion 종류, 강도에 따라 이미지 생성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▪Random 한 distortion 적용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▪다양한 distortion 을 동시 적용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28DB4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                     ------------------------------------------------</a:t>
            </a:r>
            <a:endParaRPr b="1" sz="1100">
              <a:solidFill>
                <a:srgbClr val="428DB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116013" y="32092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2639575" y="3971200"/>
            <a:ext cx="3684600" cy="608100"/>
          </a:xfrm>
          <a:prstGeom prst="rect">
            <a:avLst/>
          </a:prstGeom>
          <a:solidFill>
            <a:srgbClr val="428DB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오래된 이미지, 저화질 이미지, 적합하지 않은 이미지 제외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▪distortion 은 blur 적용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EFA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6347925" y="1968675"/>
            <a:ext cx="2148600" cy="1755600"/>
          </a:xfrm>
          <a:prstGeom prst="flowChartAlternateProcess">
            <a:avLst/>
          </a:prstGeom>
          <a:noFill/>
          <a:ln cap="flat" cmpd="sng" w="19050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4005275" y="2347824"/>
            <a:ext cx="2285700" cy="2118000"/>
          </a:xfrm>
          <a:prstGeom prst="flowChartAlternateProcess">
            <a:avLst/>
          </a:prstGeom>
          <a:noFill/>
          <a:ln cap="flat" cmpd="sng" w="19050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1708475" y="3680575"/>
            <a:ext cx="2148600" cy="1101900"/>
          </a:xfrm>
          <a:prstGeom prst="flowChartAlternateProcess">
            <a:avLst/>
          </a:prstGeom>
          <a:noFill/>
          <a:ln cap="flat" cmpd="sng" w="19050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673000" y="2943192"/>
            <a:ext cx="3167100" cy="666000"/>
          </a:xfrm>
          <a:prstGeom prst="flowChartAlternateProcess">
            <a:avLst/>
          </a:prstGeom>
          <a:noFill/>
          <a:ln cap="flat" cmpd="sng" w="19050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673004" y="1896840"/>
            <a:ext cx="3153300" cy="666000"/>
          </a:xfrm>
          <a:prstGeom prst="flowChartAlternateProcess">
            <a:avLst/>
          </a:prstGeom>
          <a:noFill/>
          <a:ln cap="flat" cmpd="sng" w="19050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22"/>
          <p:cNvGrpSpPr/>
          <p:nvPr/>
        </p:nvGrpSpPr>
        <p:grpSpPr>
          <a:xfrm>
            <a:off x="0" y="0"/>
            <a:ext cx="9144900" cy="503888"/>
            <a:chOff x="0" y="0"/>
            <a:chExt cx="12193200" cy="671850"/>
          </a:xfrm>
        </p:grpSpPr>
        <p:sp>
          <p:nvSpPr>
            <p:cNvPr id="203" name="Google Shape;203;p22"/>
            <p:cNvSpPr/>
            <p:nvPr/>
          </p:nvSpPr>
          <p:spPr>
            <a:xfrm>
              <a:off x="0" y="0"/>
              <a:ext cx="12192000" cy="631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b="1" i="0" sz="23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Google Shape;204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33900" y="74637"/>
              <a:ext cx="1772250" cy="4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86500"/>
              <a:ext cx="12193200" cy="8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22"/>
          <p:cNvSpPr txBox="1"/>
          <p:nvPr>
            <p:ph idx="12" type="sldNum"/>
          </p:nvPr>
        </p:nvSpPr>
        <p:spPr>
          <a:xfrm>
            <a:off x="65341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553525" y="1057775"/>
            <a:ext cx="310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05C8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Flow - Chart for Training</a:t>
            </a:r>
            <a:endParaRPr sz="2000">
              <a:solidFill>
                <a:srgbClr val="305C8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726945" y="2988825"/>
            <a:ext cx="893700" cy="5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FFHQ Dataset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2898727" y="2988825"/>
            <a:ext cx="893700" cy="5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Face bbox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4103920" y="2523080"/>
            <a:ext cx="893700" cy="5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New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FR-IQA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5244876" y="2988825"/>
            <a:ext cx="968100" cy="5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DataFrame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4095785" y="3618475"/>
            <a:ext cx="893700" cy="5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NR-IQAs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7470719" y="2988788"/>
            <a:ext cx="968100" cy="5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New NR-IQA Score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4" name="Google Shape;214;p22"/>
          <p:cNvCxnSpPr>
            <a:stCxn id="208" idx="3"/>
            <a:endCxn id="215" idx="1"/>
          </p:cNvCxnSpPr>
          <p:nvPr/>
        </p:nvCxnSpPr>
        <p:spPr>
          <a:xfrm>
            <a:off x="1620645" y="3272325"/>
            <a:ext cx="19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2"/>
          <p:cNvCxnSpPr>
            <a:stCxn id="209" idx="3"/>
            <a:endCxn id="210" idx="1"/>
          </p:cNvCxnSpPr>
          <p:nvPr/>
        </p:nvCxnSpPr>
        <p:spPr>
          <a:xfrm flipH="1" rot="10800000">
            <a:off x="3792427" y="2806725"/>
            <a:ext cx="311400" cy="4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2"/>
          <p:cNvCxnSpPr>
            <a:stCxn id="218" idx="3"/>
            <a:endCxn id="212" idx="1"/>
          </p:cNvCxnSpPr>
          <p:nvPr/>
        </p:nvCxnSpPr>
        <p:spPr>
          <a:xfrm flipH="1" rot="10800000">
            <a:off x="3792438" y="3901868"/>
            <a:ext cx="303300" cy="5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2"/>
          <p:cNvCxnSpPr>
            <a:stCxn id="210" idx="3"/>
            <a:endCxn id="211" idx="1"/>
          </p:cNvCxnSpPr>
          <p:nvPr/>
        </p:nvCxnSpPr>
        <p:spPr>
          <a:xfrm>
            <a:off x="4997620" y="2806580"/>
            <a:ext cx="247200" cy="4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2"/>
          <p:cNvCxnSpPr>
            <a:stCxn id="212" idx="3"/>
            <a:endCxn id="211" idx="1"/>
          </p:cNvCxnSpPr>
          <p:nvPr/>
        </p:nvCxnSpPr>
        <p:spPr>
          <a:xfrm flipH="1" rot="10800000">
            <a:off x="4989485" y="3272275"/>
            <a:ext cx="255300" cy="6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2"/>
          <p:cNvCxnSpPr/>
          <p:nvPr/>
        </p:nvCxnSpPr>
        <p:spPr>
          <a:xfrm>
            <a:off x="6213089" y="3272258"/>
            <a:ext cx="20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2"/>
          <p:cNvCxnSpPr>
            <a:stCxn id="223" idx="3"/>
            <a:endCxn id="213" idx="1"/>
          </p:cNvCxnSpPr>
          <p:nvPr/>
        </p:nvCxnSpPr>
        <p:spPr>
          <a:xfrm>
            <a:off x="7288689" y="3272325"/>
            <a:ext cx="18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2"/>
          <p:cNvSpPr/>
          <p:nvPr/>
        </p:nvSpPr>
        <p:spPr>
          <a:xfrm>
            <a:off x="1812836" y="3770875"/>
            <a:ext cx="893700" cy="5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Distortion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5" name="Google Shape;225;p22"/>
          <p:cNvCxnSpPr>
            <a:stCxn id="209" idx="2"/>
            <a:endCxn id="218" idx="0"/>
          </p:cNvCxnSpPr>
          <p:nvPr/>
        </p:nvCxnSpPr>
        <p:spPr>
          <a:xfrm>
            <a:off x="3345577" y="3555825"/>
            <a:ext cx="0" cy="5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2"/>
          <p:cNvSpPr/>
          <p:nvPr/>
        </p:nvSpPr>
        <p:spPr>
          <a:xfrm>
            <a:off x="1812836" y="2988825"/>
            <a:ext cx="893700" cy="56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Face Detector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6" name="Google Shape;226;p22"/>
          <p:cNvCxnSpPr/>
          <p:nvPr/>
        </p:nvCxnSpPr>
        <p:spPr>
          <a:xfrm>
            <a:off x="2706582" y="3272258"/>
            <a:ext cx="1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2"/>
          <p:cNvSpPr/>
          <p:nvPr/>
        </p:nvSpPr>
        <p:spPr>
          <a:xfrm>
            <a:off x="2898738" y="4138568"/>
            <a:ext cx="893700" cy="5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Distorted Face bbox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7" name="Google Shape;227;p22"/>
          <p:cNvCxnSpPr/>
          <p:nvPr/>
        </p:nvCxnSpPr>
        <p:spPr>
          <a:xfrm flipH="1" rot="10800000">
            <a:off x="2706750" y="3942091"/>
            <a:ext cx="6048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2"/>
          <p:cNvCxnSpPr>
            <a:stCxn id="218" idx="3"/>
            <a:endCxn id="210" idx="1"/>
          </p:cNvCxnSpPr>
          <p:nvPr/>
        </p:nvCxnSpPr>
        <p:spPr>
          <a:xfrm flipH="1" rot="10800000">
            <a:off x="3792438" y="2806568"/>
            <a:ext cx="311400" cy="16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2"/>
          <p:cNvSpPr/>
          <p:nvPr/>
        </p:nvSpPr>
        <p:spPr>
          <a:xfrm>
            <a:off x="6394989" y="2988825"/>
            <a:ext cx="893700" cy="56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Regression Model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4304650" y="3048400"/>
            <a:ext cx="48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305C8F"/>
                </a:solidFill>
              </a:rPr>
              <a:t>Target</a:t>
            </a:r>
            <a:endParaRPr sz="800">
              <a:solidFill>
                <a:srgbClr val="305C8F"/>
              </a:solidFill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4262900" y="4130775"/>
            <a:ext cx="60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Features</a:t>
            </a:r>
            <a:endParaRPr b="1" sz="8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6946593" y="2015465"/>
            <a:ext cx="893700" cy="5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 Selection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2" name="Google Shape;232;p22"/>
          <p:cNvCxnSpPr/>
          <p:nvPr/>
        </p:nvCxnSpPr>
        <p:spPr>
          <a:xfrm flipH="1">
            <a:off x="7288819" y="2582331"/>
            <a:ext cx="104700" cy="6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2"/>
          <p:cNvSpPr/>
          <p:nvPr/>
        </p:nvSpPr>
        <p:spPr>
          <a:xfrm>
            <a:off x="726945" y="1946372"/>
            <a:ext cx="893700" cy="5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KADID10k Dataset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1812846" y="1946385"/>
            <a:ext cx="893700" cy="5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FR-IQAs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5" name="Google Shape;235;p22"/>
          <p:cNvCxnSpPr>
            <a:stCxn id="233" idx="3"/>
            <a:endCxn id="234" idx="1"/>
          </p:cNvCxnSpPr>
          <p:nvPr/>
        </p:nvCxnSpPr>
        <p:spPr>
          <a:xfrm>
            <a:off x="1620645" y="2229872"/>
            <a:ext cx="19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2"/>
          <p:cNvSpPr/>
          <p:nvPr/>
        </p:nvSpPr>
        <p:spPr>
          <a:xfrm>
            <a:off x="2898735" y="1946372"/>
            <a:ext cx="893700" cy="56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Regression Model</a:t>
            </a:r>
            <a:endParaRPr b="1" sz="10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7" name="Google Shape;237;p22"/>
          <p:cNvCxnSpPr/>
          <p:nvPr/>
        </p:nvCxnSpPr>
        <p:spPr>
          <a:xfrm>
            <a:off x="2706582" y="2229842"/>
            <a:ext cx="1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2"/>
          <p:cNvCxnSpPr>
            <a:stCxn id="236" idx="3"/>
            <a:endCxn id="210" idx="0"/>
          </p:cNvCxnSpPr>
          <p:nvPr/>
        </p:nvCxnSpPr>
        <p:spPr>
          <a:xfrm>
            <a:off x="3792435" y="2229872"/>
            <a:ext cx="7584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2"/>
          <p:cNvSpPr txBox="1"/>
          <p:nvPr/>
        </p:nvSpPr>
        <p:spPr>
          <a:xfrm>
            <a:off x="673000" y="4159925"/>
            <a:ext cx="1035600" cy="431100"/>
          </a:xfrm>
          <a:prstGeom prst="rect">
            <a:avLst/>
          </a:prstGeom>
          <a:noFill/>
          <a:ln cap="flat" cmpd="sng" w="19050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cropped image</a:t>
            </a:r>
            <a:r>
              <a:rPr b="1" lang="ko" sz="8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에 Distortion 적용</a:t>
            </a:r>
            <a:endParaRPr b="1" sz="8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765081" y="2636360"/>
            <a:ext cx="733800" cy="307800"/>
          </a:xfrm>
          <a:prstGeom prst="rect">
            <a:avLst/>
          </a:prstGeom>
          <a:noFill/>
          <a:ln cap="flat" cmpd="sng" w="19050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Face crop</a:t>
            </a:r>
            <a:endParaRPr b="1" sz="8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4424619" y="2039233"/>
            <a:ext cx="1432200" cy="307800"/>
          </a:xfrm>
          <a:prstGeom prst="rect">
            <a:avLst/>
          </a:prstGeom>
          <a:noFill/>
          <a:ln cap="flat" cmpd="sng" w="19050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DataFrame으로 결과물 저장</a:t>
            </a:r>
            <a:endParaRPr b="1" sz="8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765075" y="1584871"/>
            <a:ext cx="733800" cy="307800"/>
          </a:xfrm>
          <a:prstGeom prst="rect">
            <a:avLst/>
          </a:prstGeom>
          <a:noFill/>
          <a:ln cap="flat" cmpd="sng" w="19050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FR-IQA 조합</a:t>
            </a:r>
            <a:endParaRPr b="1" sz="8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7268489" y="2523073"/>
            <a:ext cx="7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[NR-IQA]</a:t>
            </a:r>
            <a:endParaRPr b="1" sz="8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6398350" y="3477750"/>
            <a:ext cx="8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[ML model]</a:t>
            </a:r>
            <a:endParaRPr b="1" sz="8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6761285" y="1660875"/>
            <a:ext cx="1238700" cy="307800"/>
          </a:xfrm>
          <a:prstGeom prst="rect">
            <a:avLst/>
          </a:prstGeom>
          <a:noFill/>
          <a:ln cap="flat" cmpd="sng" w="19050">
            <a:solidFill>
              <a:srgbClr val="305C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305C8F"/>
                </a:solidFill>
                <a:latin typeface="Nanum Gothic"/>
                <a:ea typeface="Nanum Gothic"/>
                <a:cs typeface="Nanum Gothic"/>
                <a:sym typeface="Nanum Gothic"/>
              </a:rPr>
              <a:t>새로운 NR-IQA값 생성</a:t>
            </a:r>
            <a:endParaRPr b="1" sz="800">
              <a:solidFill>
                <a:srgbClr val="305C8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